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7" r:id="rId4"/>
    <p:sldId id="266" r:id="rId5"/>
    <p:sldId id="259" r:id="rId6"/>
    <p:sldId id="265" r:id="rId7"/>
    <p:sldId id="268" r:id="rId8"/>
    <p:sldId id="270" r:id="rId9"/>
    <p:sldId id="269" r:id="rId10"/>
    <p:sldId id="271" r:id="rId11"/>
    <p:sldId id="258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2026"/>
    <a:srgbClr val="5C7604"/>
    <a:srgbClr val="89936C"/>
    <a:srgbClr val="FF8636"/>
    <a:srgbClr val="FAFA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61" d="100"/>
          <a:sy n="61" d="100"/>
        </p:scale>
        <p:origin x="9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F96421-3995-8340-A8BE-A6D689C03B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AF205B9-3C33-7D48-8563-FC3F0E9827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924E9A9-16F0-4D4B-932D-2DF0FCD04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4A5A-9A92-C341-836F-9289CD8A667C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DD6DECB-C9EE-7643-987F-175EF2ED4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5B769FB-1093-4B45-AF69-A2E119E37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8F3D9-1E57-2443-A7D3-34292D4831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2671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8BA7E9-7A75-9347-B464-7E594E0F1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B4A3287-94EB-F149-94E7-1DB6D63F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76454B5-DD46-774D-AA31-680DB7A95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4A5A-9A92-C341-836F-9289CD8A667C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603A59-51A6-E343-AB02-46A309D10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DABCB4B-6884-3946-B4DF-3C4CA15CC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8F3D9-1E57-2443-A7D3-34292D4831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0175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5B45CDC-9BEA-0349-A1BC-3375F7A874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CE1FAA3-5FDB-1C4D-AD5D-B2C6CE1C15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F5C065-181A-C942-AB6F-FD5A23C02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4A5A-9A92-C341-836F-9289CD8A667C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5488216-12AD-8A49-8BD6-B0958AE3E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9BB90E9-DB59-B546-B638-305D0875D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8F3D9-1E57-2443-A7D3-34292D4831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4082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92CB44-FDAA-1C48-B8AD-9C4AF8EE1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95A2D98-87A0-5141-ACDE-C637582DB1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948470E-97C2-384A-BCE8-CB415FB7D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4A5A-9A92-C341-836F-9289CD8A667C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34A089C-A8A7-4349-BD42-8FE47A079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D17A143-9F8A-2943-9788-D48FD24CB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8F3D9-1E57-2443-A7D3-34292D4831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6843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C44556-A013-2149-BAD3-28AAA5466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F1858C0-DD65-3645-81F2-A400C4501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0F28442-691D-084C-AACF-1734EAC3E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4A5A-9A92-C341-836F-9289CD8A667C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0DC86E6-1F54-DF43-9F18-F28DB22A3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603E249-1555-2545-97BB-A660C80E2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8F3D9-1E57-2443-A7D3-34292D4831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0299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9E8F2A-1CB1-8D49-89F5-A6058F34C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51BE62-3AF1-3845-B75C-81992AA907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9E19602-D515-5B4D-BDDB-E0F02CE560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0C7D809-DF2A-9544-A093-BD279B5D4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4A5A-9A92-C341-836F-9289CD8A667C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A07C94A-3F5D-7143-AB6B-57AEE2B47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E34EC3E-36CA-214B-8BA6-B3BC8D133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8F3D9-1E57-2443-A7D3-34292D4831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4103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53CC53-EFF8-1C4E-9AFE-A266C9232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E9BB05E-1B6A-0F4F-9E68-AB4296CD8D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3B3CA57-0C53-E843-8D57-FE75745910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70FEF0A-8A2B-9D40-8252-1403EC0BCF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F1F981C-2E09-324F-80A5-1F1B29B7A0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1DBE3BE-FCB5-324B-A87E-BBE40B63A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4A5A-9A92-C341-836F-9289CD8A667C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6CEAD14-DB58-374D-A35B-4A92A9136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51D8041-0514-474A-8D33-063F01BE6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8F3D9-1E57-2443-A7D3-34292D4831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5104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2B6684-D665-8D4C-A5EE-5B29D18EB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78842EC-74D0-6347-B4E8-A74D4B713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4A5A-9A92-C341-836F-9289CD8A667C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308E8D3-AF10-654C-9B34-58B1CF8C2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46F8280-EF78-244F-9A8B-A035DF80E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8F3D9-1E57-2443-A7D3-34292D4831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3254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A63DE8E-4C16-544D-8A9D-6EA147F7F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4A5A-9A92-C341-836F-9289CD8A667C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BE75F89-5BE1-594C-B118-8F14C6EC7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D1BD60A-C4F4-5947-9402-17D834F96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8F3D9-1E57-2443-A7D3-34292D4831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7293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0003B3-5767-8B4A-B83D-55BD1BD86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A4B0893-06A0-514A-8B8F-98B2FB52E8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2B84614-FBB5-A84E-80D6-A3A485B7C6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BF4CD32-6BF2-CC49-9B52-D0F931563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4A5A-9A92-C341-836F-9289CD8A667C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C1FEB92-2259-5B42-85E6-D0980B7D2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9CD9A97-1E54-984E-8912-EA97F5034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8F3D9-1E57-2443-A7D3-34292D4831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2835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5EF90A-621E-1F45-AF9E-828C4B89B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50469F8-F8AF-E149-AA34-C887F01CDB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37E99E6-8DF7-DC45-9E9B-D655E94351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8BA5520-73D9-5045-9185-59D6D0F18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4A5A-9A92-C341-836F-9289CD8A667C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C3193B4-28B6-6443-AE25-2F4CD22EB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FAE762A-4252-E74F-B3D4-240E22056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8F3D9-1E57-2443-A7D3-34292D4831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5111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600F620-D04D-FE49-B3C9-E5493909A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73260ED-2A1A-7840-9136-52553C8F8B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D3742F0-A358-A84E-AFC7-1685A6FE5C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D4A5A-9A92-C341-836F-9289CD8A667C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BDE7EEE-A937-C943-92D9-D432E8C94E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075FFD-061B-464E-A2A5-1A00624306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8F3D9-1E57-2443-A7D3-34292D4831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8147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F65D9BF0-34CC-D443-A578-0C49C9028A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446" y="0"/>
            <a:ext cx="12224446" cy="6876251"/>
          </a:xfrm>
          <a:prstGeom prst="rect">
            <a:avLst/>
          </a:prstGeom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99E10675-D3CD-CD41-9667-27C0F5B3D29A}"/>
              </a:ext>
            </a:extLst>
          </p:cNvPr>
          <p:cNvSpPr txBox="1"/>
          <p:nvPr/>
        </p:nvSpPr>
        <p:spPr>
          <a:xfrm>
            <a:off x="4694195" y="5570174"/>
            <a:ext cx="518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Montserrat" pitchFamily="2" charset="77"/>
              </a:rPr>
              <a:t>ANIS CHEHIBI</a:t>
            </a:r>
          </a:p>
          <a:p>
            <a:r>
              <a:rPr lang="fr-FR" dirty="0">
                <a:latin typeface="Montserrat" pitchFamily="2" charset="77"/>
              </a:rPr>
              <a:t>ELKA Consulting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5536D0DC-4719-9044-9B2B-0D47D58B83AA}"/>
              </a:ext>
            </a:extLst>
          </p:cNvPr>
          <p:cNvSpPr txBox="1"/>
          <p:nvPr/>
        </p:nvSpPr>
        <p:spPr>
          <a:xfrm>
            <a:off x="4664278" y="2934596"/>
            <a:ext cx="709351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>
                <a:latin typeface="Century Gothic Paneuropean" panose="020B0502020202020204" pitchFamily="34" charset="0"/>
              </a:rPr>
              <a:t>Renforcer la confiance des consommateurs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974184C9-DD30-AB49-BFB2-E5F0DC1AECE8}"/>
              </a:ext>
            </a:extLst>
          </p:cNvPr>
          <p:cNvSpPr txBox="1"/>
          <p:nvPr/>
        </p:nvSpPr>
        <p:spPr>
          <a:xfrm>
            <a:off x="4694195" y="4397828"/>
            <a:ext cx="59980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BE2026"/>
                </a:solidFill>
                <a:latin typeface="Century Gothic Paneuropean" panose="020B0502020202020204" pitchFamily="34" charset="0"/>
              </a:rPr>
              <a:t>Stratégie et cas pratiques pour les entreprises tunisiennes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17F20BD3-F9C8-1641-BED7-EF594E8B29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39491"/>
            <a:ext cx="5393766" cy="643676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2CE8635A-FB0D-224A-9AB7-08C5EB79DC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98014" y="143843"/>
            <a:ext cx="3259776" cy="2491735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0125E39E-3F2C-D744-BB47-3CBFA96216D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15500" y="5669311"/>
            <a:ext cx="2042290" cy="947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9243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5171E8-25E2-51BD-D33C-3749F53690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8EC5C0E-CB85-3382-0F0B-6A7CABF124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102" y="1927653"/>
            <a:ext cx="10100229" cy="4249309"/>
          </a:xfrm>
          <a:solidFill>
            <a:srgbClr val="FAFAFA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000" b="1" dirty="0">
                <a:latin typeface="Montserrat" panose="00000500000000000000" pitchFamily="2" charset="0"/>
              </a:rPr>
              <a:t>Objectif</a:t>
            </a:r>
            <a:r>
              <a:rPr lang="fr-FR" sz="2000" dirty="0">
                <a:latin typeface="Montserrat" panose="00000500000000000000" pitchFamily="2" charset="0"/>
              </a:rPr>
              <a:t> : Penser à des stratégies permettant d'accroître la transparence de la marque, un facteur clé pour renforcer la confiance des consommateurs.</a:t>
            </a:r>
          </a:p>
          <a:p>
            <a:pPr marL="0" indent="0">
              <a:buNone/>
            </a:pPr>
            <a:endParaRPr lang="fr-FR" sz="2000" b="1" dirty="0">
              <a:latin typeface="Montserrat" panose="00000500000000000000" pitchFamily="2" charset="0"/>
            </a:endParaRPr>
          </a:p>
          <a:p>
            <a:pPr marL="0" indent="0">
              <a:buNone/>
            </a:pPr>
            <a:r>
              <a:rPr lang="fr-FR" sz="2000" b="1" dirty="0">
                <a:latin typeface="Montserrat" panose="00000500000000000000" pitchFamily="2" charset="0"/>
              </a:rPr>
              <a:t>Instructions</a:t>
            </a:r>
            <a:r>
              <a:rPr lang="fr-FR" sz="2000" dirty="0">
                <a:latin typeface="Montserrat" panose="00000500000000000000" pitchFamily="2" charset="0"/>
              </a:rPr>
              <a:t> 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altLang="fr-FR" sz="2000" dirty="0">
                <a:latin typeface="Montserrat" panose="00000500000000000000" pitchFamily="2" charset="0"/>
              </a:rPr>
              <a:t>Réfléchir à des moyens spécifiques par lesquels une marque peut accroître sa transparence dans ses communications avec les consommateurs.</a:t>
            </a:r>
          </a:p>
          <a:p>
            <a:pPr marL="898525" marR="0" lvl="0" indent="-2682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ontserrat" panose="00000500000000000000" pitchFamily="2" charset="0"/>
              </a:rPr>
              <a:t>Comment la marque peut-elle être plus transparente sur la composition de ses produits ?</a:t>
            </a:r>
          </a:p>
          <a:p>
            <a:pPr marL="898525" marR="0" lvl="0" indent="-2682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ontserrat" panose="00000500000000000000" pitchFamily="2" charset="0"/>
              </a:rPr>
              <a:t>Comment rendre les processus de fabrication ou de distribution plus ouverts ?</a:t>
            </a:r>
          </a:p>
          <a:p>
            <a:pPr marL="898525" marR="0" lvl="0" indent="-2682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ontserrat" panose="00000500000000000000" pitchFamily="2" charset="0"/>
              </a:rPr>
              <a:t>Comment peut-on mieux communiquer sur les erreurs ou les échecs ?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59488EA-3BFC-ADC1-FBE8-3FD25161D655}"/>
              </a:ext>
            </a:extLst>
          </p:cNvPr>
          <p:cNvSpPr txBox="1"/>
          <p:nvPr/>
        </p:nvSpPr>
        <p:spPr>
          <a:xfrm>
            <a:off x="904101" y="681037"/>
            <a:ext cx="98322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latin typeface="Century Gothic Paneuropean" panose="020B0502020202020204" pitchFamily="34" charset="0"/>
              </a:rPr>
              <a:t>Groupe 5 : </a:t>
            </a:r>
            <a:r>
              <a:rPr lang="fr-FR" sz="3200" b="1" dirty="0"/>
              <a:t>La marque transparente</a:t>
            </a:r>
            <a:endParaRPr lang="fr-FR" sz="3200" b="1" dirty="0">
              <a:latin typeface="Century Gothic Paneuropean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469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4397E304-4791-B047-A630-5BFAD10CA6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446" y="0"/>
            <a:ext cx="12224446" cy="687625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42D07E46-DB19-DB4C-BF89-656CDF8FE3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39491"/>
            <a:ext cx="5393766" cy="6436760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1AAEE19A-9F0F-FD44-B116-4B0E0D25D18A}"/>
              </a:ext>
            </a:extLst>
          </p:cNvPr>
          <p:cNvSpPr txBox="1"/>
          <p:nvPr/>
        </p:nvSpPr>
        <p:spPr>
          <a:xfrm>
            <a:off x="4254500" y="2934596"/>
            <a:ext cx="74295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>
                <a:solidFill>
                  <a:srgbClr val="C00000"/>
                </a:solidFill>
                <a:latin typeface="Century Gothic Paneuropean" panose="020B0502020202020204" pitchFamily="34" charset="0"/>
              </a:rPr>
              <a:t>Merci</a:t>
            </a:r>
            <a:r>
              <a:rPr lang="fr-FR" sz="4400" b="1" dirty="0">
                <a:latin typeface="Century Gothic Paneuropean" panose="020B0502020202020204" pitchFamily="34" charset="0"/>
              </a:rPr>
              <a:t> pour votre attention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F2706B7A-07F7-9845-9659-BF2C294DDF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15500" y="5669311"/>
            <a:ext cx="2042290" cy="947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821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EEF0562A-845E-654B-8CD8-EA412C88A5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446" y="0"/>
            <a:ext cx="12224446" cy="6876251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EA063585-78E7-724B-A269-86D30C4CA7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39491"/>
            <a:ext cx="5393766" cy="6436760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0F0E382A-FF28-2745-B91E-90E462E68AA2}"/>
              </a:ext>
            </a:extLst>
          </p:cNvPr>
          <p:cNvSpPr txBox="1"/>
          <p:nvPr/>
        </p:nvSpPr>
        <p:spPr>
          <a:xfrm>
            <a:off x="5168778" y="2081125"/>
            <a:ext cx="59980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>
                <a:latin typeface="Century Gothic Paneuropean" panose="020B0502020202020204" pitchFamily="34" charset="0"/>
              </a:rPr>
              <a:t>Exercice de groupe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30454097-A60D-C640-95CE-F0F11E8A45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15500" y="5669311"/>
            <a:ext cx="2042290" cy="947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854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E85AD0-0FF9-08F6-DA32-335B3D82BF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B0631FC-7C3A-C320-D417-74CB2A8042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102" y="1927653"/>
            <a:ext cx="10100229" cy="4249309"/>
          </a:xfrm>
          <a:solidFill>
            <a:srgbClr val="FAFAFA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400" b="1" dirty="0">
                <a:latin typeface="Montserrat" panose="00000500000000000000" pitchFamily="2" charset="0"/>
              </a:rPr>
              <a:t>Objectif</a:t>
            </a:r>
            <a:r>
              <a:rPr lang="fr-FR" sz="2400" dirty="0">
                <a:latin typeface="Montserrat" panose="00000500000000000000" pitchFamily="2" charset="0"/>
              </a:rPr>
              <a:t> : Identifier les valeurs et actions clés qui peuvent renforcer la confiance des consommateurs dans la marque.</a:t>
            </a:r>
          </a:p>
          <a:p>
            <a:pPr marL="0" indent="0">
              <a:buNone/>
            </a:pPr>
            <a:endParaRPr lang="fr-FR" sz="2400" b="1" dirty="0">
              <a:latin typeface="Montserrat" panose="00000500000000000000" pitchFamily="2" charset="0"/>
            </a:endParaRPr>
          </a:p>
          <a:p>
            <a:pPr marL="0" indent="0">
              <a:buNone/>
            </a:pPr>
            <a:r>
              <a:rPr lang="fr-FR" sz="2400" b="1" dirty="0">
                <a:latin typeface="Montserrat" panose="00000500000000000000" pitchFamily="2" charset="0"/>
              </a:rPr>
              <a:t>Instructions</a:t>
            </a:r>
            <a:r>
              <a:rPr lang="fr-FR" sz="2400" dirty="0">
                <a:latin typeface="Montserrat" panose="00000500000000000000" pitchFamily="2" charset="0"/>
              </a:rPr>
              <a:t> 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>
                <a:latin typeface="Montserrat" panose="00000500000000000000" pitchFamily="2" charset="0"/>
              </a:rPr>
              <a:t>Réfléchir à ce qui, selon vous, inspire le plus confiance chez une marque.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>
                <a:latin typeface="Montserrat" panose="00000500000000000000" pitchFamily="2" charset="0"/>
              </a:rPr>
              <a:t>En groupe, effectuez un brainstorming pour lister les valeurs importantes à promouvoir.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>
                <a:latin typeface="Montserrat" panose="00000500000000000000" pitchFamily="2" charset="0"/>
              </a:rPr>
              <a:t>Vous avez 10 minutes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171B17BB-E324-50BE-081A-E1576DDA3BA5}"/>
              </a:ext>
            </a:extLst>
          </p:cNvPr>
          <p:cNvSpPr txBox="1"/>
          <p:nvPr/>
        </p:nvSpPr>
        <p:spPr>
          <a:xfrm>
            <a:off x="904101" y="681037"/>
            <a:ext cx="98322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latin typeface="Century Gothic Paneuropean" panose="020B0502020202020204" pitchFamily="34" charset="0"/>
              </a:rPr>
              <a:t>Brainstorming : Les valeurs qui inspirent confiance</a:t>
            </a:r>
          </a:p>
        </p:txBody>
      </p:sp>
    </p:spTree>
    <p:extLst>
      <p:ext uri="{BB962C8B-B14F-4D97-AF65-F5344CB8AC3E}">
        <p14:creationId xmlns:p14="http://schemas.microsoft.com/office/powerpoint/2010/main" val="1665099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BD8C7B-7DFE-02D7-F1A7-0797788706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B5256A86-DF97-12DD-ECFC-81C4CCF67D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446" y="0"/>
            <a:ext cx="12224446" cy="6876251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0E1B6710-234F-A0CD-7FD2-B967AE84C3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39491"/>
            <a:ext cx="5393766" cy="6436760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1C83F73D-9DC3-4859-1203-F601756D4908}"/>
              </a:ext>
            </a:extLst>
          </p:cNvPr>
          <p:cNvSpPr txBox="1"/>
          <p:nvPr/>
        </p:nvSpPr>
        <p:spPr>
          <a:xfrm>
            <a:off x="5168778" y="2081125"/>
            <a:ext cx="599802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>
                <a:latin typeface="Century Gothic Paneuropean" panose="020B0502020202020204" pitchFamily="34" charset="0"/>
              </a:rPr>
              <a:t>Les déterminants </a:t>
            </a:r>
            <a:r>
              <a:rPr lang="fr-FR" sz="4400" b="1" dirty="0">
                <a:solidFill>
                  <a:srgbClr val="C00000"/>
                </a:solidFill>
                <a:latin typeface="Century Gothic Paneuropean" panose="020B0502020202020204" pitchFamily="34" charset="0"/>
              </a:rPr>
              <a:t>de la confiance</a:t>
            </a:r>
            <a:r>
              <a:rPr lang="fr-FR" sz="4400" b="1" dirty="0">
                <a:latin typeface="Century Gothic Paneuropean" panose="020B0502020202020204" pitchFamily="34" charset="0"/>
              </a:rPr>
              <a:t> du consommateur. 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F6107768-B82C-6BEF-EA4C-B85CA8D682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15500" y="5669311"/>
            <a:ext cx="2042290" cy="947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026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06C21065-715C-5345-A3F2-A086015C6279}"/>
              </a:ext>
            </a:extLst>
          </p:cNvPr>
          <p:cNvSpPr txBox="1"/>
          <p:nvPr/>
        </p:nvSpPr>
        <p:spPr>
          <a:xfrm>
            <a:off x="904102" y="681037"/>
            <a:ext cx="1145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latin typeface="Century Gothic Paneuropean" panose="020B0502020202020204" pitchFamily="34" charset="0"/>
              </a:rPr>
              <a:t>Les déterminants de la confiance du consommateur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399F6F6-F338-5046-A668-640ACCFA44BC}"/>
              </a:ext>
            </a:extLst>
          </p:cNvPr>
          <p:cNvSpPr/>
          <p:nvPr/>
        </p:nvSpPr>
        <p:spPr>
          <a:xfrm>
            <a:off x="904102" y="1365275"/>
            <a:ext cx="2974215" cy="1015315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chemeClr val="bg2"/>
                </a:solidFill>
              </a:ln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06F88B9-97C3-9C35-982F-FC4646879893}"/>
              </a:ext>
            </a:extLst>
          </p:cNvPr>
          <p:cNvSpPr/>
          <p:nvPr/>
        </p:nvSpPr>
        <p:spPr>
          <a:xfrm>
            <a:off x="4619510" y="1423079"/>
            <a:ext cx="2974215" cy="1015315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chemeClr val="bg2"/>
                </a:solidFill>
              </a:ln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95DDD1D-E910-DA5D-12F4-BD9132744B49}"/>
              </a:ext>
            </a:extLst>
          </p:cNvPr>
          <p:cNvSpPr/>
          <p:nvPr/>
        </p:nvSpPr>
        <p:spPr>
          <a:xfrm>
            <a:off x="8397979" y="1449353"/>
            <a:ext cx="3315800" cy="1015315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chemeClr val="bg2"/>
                </a:solidFill>
              </a:ln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E17BD59-B2D4-88AC-CBA2-104D5905BAF6}"/>
              </a:ext>
            </a:extLst>
          </p:cNvPr>
          <p:cNvSpPr txBox="1"/>
          <p:nvPr/>
        </p:nvSpPr>
        <p:spPr>
          <a:xfrm>
            <a:off x="868504" y="1699903"/>
            <a:ext cx="2946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BE2026"/>
                </a:solidFill>
                <a:latin typeface="Montserrat" pitchFamily="2" charset="77"/>
              </a:rPr>
              <a:t>La crédibilité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2D79E0C2-B10D-D145-B027-AAF19EE62766}"/>
              </a:ext>
            </a:extLst>
          </p:cNvPr>
          <p:cNvSpPr txBox="1"/>
          <p:nvPr/>
        </p:nvSpPr>
        <p:spPr>
          <a:xfrm>
            <a:off x="4646974" y="1726178"/>
            <a:ext cx="2946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BE2026"/>
                </a:solidFill>
                <a:latin typeface="Montserrat" pitchFamily="2" charset="77"/>
              </a:rPr>
              <a:t>La compétence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22F0F728-C2B3-4141-CD8B-9CDB8049F253}"/>
              </a:ext>
            </a:extLst>
          </p:cNvPr>
          <p:cNvSpPr txBox="1"/>
          <p:nvPr/>
        </p:nvSpPr>
        <p:spPr>
          <a:xfrm>
            <a:off x="8425449" y="1705156"/>
            <a:ext cx="3288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BE2026"/>
                </a:solidFill>
                <a:latin typeface="Montserrat" pitchFamily="2" charset="77"/>
              </a:rPr>
              <a:t>La bienveillance</a:t>
            </a:r>
          </a:p>
        </p:txBody>
      </p:sp>
      <p:sp>
        <p:nvSpPr>
          <p:cNvPr id="16" name="Espace réservé du contenu 2">
            <a:extLst>
              <a:ext uri="{FF2B5EF4-FFF2-40B4-BE49-F238E27FC236}">
                <a16:creationId xmlns:a16="http://schemas.microsoft.com/office/drawing/2014/main" id="{E70234BF-67CE-419D-B3EB-C0404C456E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8504" y="2637711"/>
            <a:ext cx="3009813" cy="830700"/>
          </a:xfrm>
          <a:solidFill>
            <a:srgbClr val="FAFAFA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1600" dirty="0">
                <a:latin typeface="Montserrat" panose="00000500000000000000" pitchFamily="2" charset="0"/>
              </a:rPr>
              <a:t>Quand j'utilise les produits de cette marque, je sens de la sécurité</a:t>
            </a:r>
          </a:p>
        </p:txBody>
      </p:sp>
      <p:sp>
        <p:nvSpPr>
          <p:cNvPr id="17" name="Espace réservé du contenu 2">
            <a:extLst>
              <a:ext uri="{FF2B5EF4-FFF2-40B4-BE49-F238E27FC236}">
                <a16:creationId xmlns:a16="http://schemas.microsoft.com/office/drawing/2014/main" id="{5BB1D3B8-7328-EC0C-A28B-B923983A4428}"/>
              </a:ext>
            </a:extLst>
          </p:cNvPr>
          <p:cNvSpPr txBox="1">
            <a:spLocks/>
          </p:cNvSpPr>
          <p:nvPr/>
        </p:nvSpPr>
        <p:spPr>
          <a:xfrm>
            <a:off x="894778" y="3594161"/>
            <a:ext cx="3009813" cy="830700"/>
          </a:xfrm>
          <a:prstGeom prst="rect">
            <a:avLst/>
          </a:prstGeom>
          <a:solidFill>
            <a:srgbClr val="FAFAFA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600" dirty="0">
                <a:latin typeface="Montserrat" panose="00000500000000000000" pitchFamily="2" charset="0"/>
              </a:rPr>
              <a:t>C'est une marque qui tient ses promesses</a:t>
            </a:r>
          </a:p>
        </p:txBody>
      </p:sp>
      <p:sp>
        <p:nvSpPr>
          <p:cNvPr id="18" name="Espace réservé du contenu 2">
            <a:extLst>
              <a:ext uri="{FF2B5EF4-FFF2-40B4-BE49-F238E27FC236}">
                <a16:creationId xmlns:a16="http://schemas.microsoft.com/office/drawing/2014/main" id="{FE438C50-9E19-EFD0-4428-7BA22D1E4B76}"/>
              </a:ext>
            </a:extLst>
          </p:cNvPr>
          <p:cNvSpPr txBox="1">
            <a:spLocks/>
          </p:cNvSpPr>
          <p:nvPr/>
        </p:nvSpPr>
        <p:spPr>
          <a:xfrm>
            <a:off x="873754" y="4582141"/>
            <a:ext cx="3009813" cy="830700"/>
          </a:xfrm>
          <a:prstGeom prst="rect">
            <a:avLst/>
          </a:prstGeom>
          <a:solidFill>
            <a:srgbClr val="FAFAFA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600" dirty="0">
                <a:latin typeface="Montserrat" panose="00000500000000000000" pitchFamily="2" charset="0"/>
              </a:rPr>
              <a:t>C'est une marque qui ne m'a jamais déçu</a:t>
            </a:r>
          </a:p>
        </p:txBody>
      </p:sp>
      <p:sp>
        <p:nvSpPr>
          <p:cNvPr id="19" name="Espace réservé du contenu 2">
            <a:extLst>
              <a:ext uri="{FF2B5EF4-FFF2-40B4-BE49-F238E27FC236}">
                <a16:creationId xmlns:a16="http://schemas.microsoft.com/office/drawing/2014/main" id="{BDE9D5A5-3AC0-D6C7-1F06-137717BAF331}"/>
              </a:ext>
            </a:extLst>
          </p:cNvPr>
          <p:cNvSpPr txBox="1">
            <a:spLocks/>
          </p:cNvSpPr>
          <p:nvPr/>
        </p:nvSpPr>
        <p:spPr>
          <a:xfrm>
            <a:off x="868497" y="5617412"/>
            <a:ext cx="3009813" cy="830700"/>
          </a:xfrm>
          <a:prstGeom prst="rect">
            <a:avLst/>
          </a:prstGeom>
          <a:solidFill>
            <a:srgbClr val="FAFAFA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600" dirty="0">
                <a:latin typeface="Montserrat" panose="00000500000000000000" pitchFamily="2" charset="0"/>
              </a:rPr>
              <a:t>Ce que dit cette marque lors de ses communications est vrai</a:t>
            </a:r>
          </a:p>
        </p:txBody>
      </p:sp>
      <p:sp>
        <p:nvSpPr>
          <p:cNvPr id="20" name="Espace réservé du contenu 2">
            <a:extLst>
              <a:ext uri="{FF2B5EF4-FFF2-40B4-BE49-F238E27FC236}">
                <a16:creationId xmlns:a16="http://schemas.microsoft.com/office/drawing/2014/main" id="{556B5AC5-93E5-FEF5-3D77-1A101C3E07AA}"/>
              </a:ext>
            </a:extLst>
          </p:cNvPr>
          <p:cNvSpPr txBox="1">
            <a:spLocks/>
          </p:cNvSpPr>
          <p:nvPr/>
        </p:nvSpPr>
        <p:spPr>
          <a:xfrm>
            <a:off x="4583910" y="2632455"/>
            <a:ext cx="3009813" cy="584775"/>
          </a:xfrm>
          <a:prstGeom prst="rect">
            <a:avLst/>
          </a:prstGeom>
          <a:solidFill>
            <a:srgbClr val="FAFAFA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600" dirty="0">
                <a:latin typeface="Montserrat" panose="00000500000000000000" pitchFamily="2" charset="0"/>
              </a:rPr>
              <a:t>C'est une marque qui répond à mes besoins</a:t>
            </a:r>
          </a:p>
        </p:txBody>
      </p:sp>
      <p:sp>
        <p:nvSpPr>
          <p:cNvPr id="26" name="Espace réservé du contenu 2">
            <a:extLst>
              <a:ext uri="{FF2B5EF4-FFF2-40B4-BE49-F238E27FC236}">
                <a16:creationId xmlns:a16="http://schemas.microsoft.com/office/drawing/2014/main" id="{24750862-7B06-6A98-72E5-574DEFD6B0F0}"/>
              </a:ext>
            </a:extLst>
          </p:cNvPr>
          <p:cNvSpPr txBox="1">
            <a:spLocks/>
          </p:cNvSpPr>
          <p:nvPr/>
        </p:nvSpPr>
        <p:spPr>
          <a:xfrm>
            <a:off x="4594420" y="3431245"/>
            <a:ext cx="3009813" cy="584775"/>
          </a:xfrm>
          <a:prstGeom prst="rect">
            <a:avLst/>
          </a:prstGeom>
          <a:solidFill>
            <a:srgbClr val="FAFAFA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600" dirty="0">
                <a:latin typeface="Montserrat" panose="00000500000000000000" pitchFamily="2" charset="0"/>
              </a:rPr>
              <a:t>Avec cette marque, j'obtiens ce que j'attends</a:t>
            </a:r>
          </a:p>
        </p:txBody>
      </p:sp>
      <p:sp>
        <p:nvSpPr>
          <p:cNvPr id="27" name="Espace réservé du contenu 2">
            <a:extLst>
              <a:ext uri="{FF2B5EF4-FFF2-40B4-BE49-F238E27FC236}">
                <a16:creationId xmlns:a16="http://schemas.microsoft.com/office/drawing/2014/main" id="{73814BA4-A956-0564-45A1-41B1ED6F34BF}"/>
              </a:ext>
            </a:extLst>
          </p:cNvPr>
          <p:cNvSpPr txBox="1">
            <a:spLocks/>
          </p:cNvSpPr>
          <p:nvPr/>
        </p:nvSpPr>
        <p:spPr>
          <a:xfrm>
            <a:off x="4604926" y="4198503"/>
            <a:ext cx="3009813" cy="584775"/>
          </a:xfrm>
          <a:prstGeom prst="rect">
            <a:avLst/>
          </a:prstGeom>
          <a:solidFill>
            <a:srgbClr val="FAFAFA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600" dirty="0">
                <a:latin typeface="Montserrat" panose="00000500000000000000" pitchFamily="2" charset="0"/>
              </a:rPr>
              <a:t>C'est une marque qui a une grande expérience</a:t>
            </a:r>
          </a:p>
        </p:txBody>
      </p:sp>
      <p:sp>
        <p:nvSpPr>
          <p:cNvPr id="28" name="Espace réservé du contenu 2">
            <a:extLst>
              <a:ext uri="{FF2B5EF4-FFF2-40B4-BE49-F238E27FC236}">
                <a16:creationId xmlns:a16="http://schemas.microsoft.com/office/drawing/2014/main" id="{24A8D50F-9E0A-E465-2DAA-454F413660ED}"/>
              </a:ext>
            </a:extLst>
          </p:cNvPr>
          <p:cNvSpPr txBox="1">
            <a:spLocks/>
          </p:cNvSpPr>
          <p:nvPr/>
        </p:nvSpPr>
        <p:spPr>
          <a:xfrm>
            <a:off x="4599668" y="4902699"/>
            <a:ext cx="3009813" cy="830700"/>
          </a:xfrm>
          <a:prstGeom prst="rect">
            <a:avLst/>
          </a:prstGeom>
          <a:solidFill>
            <a:srgbClr val="FAFAFA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600" dirty="0">
                <a:latin typeface="Montserrat" panose="00000500000000000000" pitchFamily="2" charset="0"/>
              </a:rPr>
              <a:t>Les produits de cette marque sont de bonne qualité</a:t>
            </a:r>
          </a:p>
        </p:txBody>
      </p:sp>
      <p:sp>
        <p:nvSpPr>
          <p:cNvPr id="29" name="Espace réservé du contenu 2">
            <a:extLst>
              <a:ext uri="{FF2B5EF4-FFF2-40B4-BE49-F238E27FC236}">
                <a16:creationId xmlns:a16="http://schemas.microsoft.com/office/drawing/2014/main" id="{7C12C738-A30A-E577-2804-5B52FF327C32}"/>
              </a:ext>
            </a:extLst>
          </p:cNvPr>
          <p:cNvSpPr txBox="1">
            <a:spLocks/>
          </p:cNvSpPr>
          <p:nvPr/>
        </p:nvSpPr>
        <p:spPr>
          <a:xfrm>
            <a:off x="4583903" y="5880160"/>
            <a:ext cx="3009813" cy="584775"/>
          </a:xfrm>
          <a:prstGeom prst="rect">
            <a:avLst/>
          </a:prstGeom>
          <a:solidFill>
            <a:srgbClr val="FAFAFA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600" dirty="0">
                <a:latin typeface="Montserrat" panose="00000500000000000000" pitchFamily="2" charset="0"/>
              </a:rPr>
              <a:t>C'est une marque innovante</a:t>
            </a:r>
          </a:p>
        </p:txBody>
      </p:sp>
      <p:sp>
        <p:nvSpPr>
          <p:cNvPr id="30" name="Espace réservé du contenu 2">
            <a:extLst>
              <a:ext uri="{FF2B5EF4-FFF2-40B4-BE49-F238E27FC236}">
                <a16:creationId xmlns:a16="http://schemas.microsoft.com/office/drawing/2014/main" id="{557AB3AE-3AEF-8803-2338-13F7BA618D5A}"/>
              </a:ext>
            </a:extLst>
          </p:cNvPr>
          <p:cNvSpPr txBox="1">
            <a:spLocks/>
          </p:cNvSpPr>
          <p:nvPr/>
        </p:nvSpPr>
        <p:spPr>
          <a:xfrm>
            <a:off x="8425441" y="2627198"/>
            <a:ext cx="3288338" cy="584775"/>
          </a:xfrm>
          <a:prstGeom prst="rect">
            <a:avLst/>
          </a:prstGeom>
          <a:solidFill>
            <a:srgbClr val="FAFAFA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600" dirty="0">
                <a:latin typeface="Montserrat" panose="00000500000000000000" pitchFamily="2" charset="0"/>
              </a:rPr>
              <a:t>C'est une marque qui est à l'écoute des consommateurs</a:t>
            </a:r>
          </a:p>
        </p:txBody>
      </p:sp>
      <p:sp>
        <p:nvSpPr>
          <p:cNvPr id="31" name="Espace réservé du contenu 2">
            <a:extLst>
              <a:ext uri="{FF2B5EF4-FFF2-40B4-BE49-F238E27FC236}">
                <a16:creationId xmlns:a16="http://schemas.microsoft.com/office/drawing/2014/main" id="{4B17D99D-3CF0-6D5E-A7BD-819CC3CC2133}"/>
              </a:ext>
            </a:extLst>
          </p:cNvPr>
          <p:cNvSpPr txBox="1">
            <a:spLocks/>
          </p:cNvSpPr>
          <p:nvPr/>
        </p:nvSpPr>
        <p:spPr>
          <a:xfrm>
            <a:off x="8435951" y="3425988"/>
            <a:ext cx="3277828" cy="584775"/>
          </a:xfrm>
          <a:prstGeom prst="rect">
            <a:avLst/>
          </a:prstGeom>
          <a:solidFill>
            <a:srgbClr val="FAFAFA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600" dirty="0">
                <a:latin typeface="Montserrat" panose="00000500000000000000" pitchFamily="2" charset="0"/>
              </a:rPr>
              <a:t>C'est une marque citoyenne / engagée</a:t>
            </a:r>
          </a:p>
        </p:txBody>
      </p:sp>
      <p:sp>
        <p:nvSpPr>
          <p:cNvPr id="32" name="Espace réservé du contenu 2">
            <a:extLst>
              <a:ext uri="{FF2B5EF4-FFF2-40B4-BE49-F238E27FC236}">
                <a16:creationId xmlns:a16="http://schemas.microsoft.com/office/drawing/2014/main" id="{24EE186B-7294-CF58-5CBA-AA9AA1F04B9F}"/>
              </a:ext>
            </a:extLst>
          </p:cNvPr>
          <p:cNvSpPr txBox="1">
            <a:spLocks/>
          </p:cNvSpPr>
          <p:nvPr/>
        </p:nvSpPr>
        <p:spPr>
          <a:xfrm>
            <a:off x="8446457" y="4193246"/>
            <a:ext cx="3267322" cy="584775"/>
          </a:xfrm>
          <a:prstGeom prst="rect">
            <a:avLst/>
          </a:prstGeom>
          <a:solidFill>
            <a:srgbClr val="FAFAFA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600" dirty="0">
                <a:latin typeface="Montserrat" panose="00000500000000000000" pitchFamily="2" charset="0"/>
              </a:rPr>
              <a:t>C'est une marque qui s'intéresse à ma satisfaction</a:t>
            </a:r>
          </a:p>
        </p:txBody>
      </p:sp>
      <p:sp>
        <p:nvSpPr>
          <p:cNvPr id="33" name="Espace réservé du contenu 2">
            <a:extLst>
              <a:ext uri="{FF2B5EF4-FFF2-40B4-BE49-F238E27FC236}">
                <a16:creationId xmlns:a16="http://schemas.microsoft.com/office/drawing/2014/main" id="{BF50AA6D-528F-D254-E8C3-5DEFDBDE9A65}"/>
              </a:ext>
            </a:extLst>
          </p:cNvPr>
          <p:cNvSpPr txBox="1">
            <a:spLocks/>
          </p:cNvSpPr>
          <p:nvPr/>
        </p:nvSpPr>
        <p:spPr>
          <a:xfrm>
            <a:off x="8441199" y="4850143"/>
            <a:ext cx="3272580" cy="977461"/>
          </a:xfrm>
          <a:prstGeom prst="rect">
            <a:avLst/>
          </a:prstGeom>
          <a:solidFill>
            <a:srgbClr val="FAFAFA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600" dirty="0">
                <a:latin typeface="Montserrat" panose="00000500000000000000" pitchFamily="2" charset="0"/>
              </a:rPr>
              <a:t>C'est une marque qui considère le consommateur lors de la prise de décisions importantes</a:t>
            </a:r>
          </a:p>
        </p:txBody>
      </p:sp>
      <p:sp>
        <p:nvSpPr>
          <p:cNvPr id="34" name="Espace réservé du contenu 2">
            <a:extLst>
              <a:ext uri="{FF2B5EF4-FFF2-40B4-BE49-F238E27FC236}">
                <a16:creationId xmlns:a16="http://schemas.microsoft.com/office/drawing/2014/main" id="{B92BDEBA-BA45-4799-4FE6-7ADB01FA1EF7}"/>
              </a:ext>
            </a:extLst>
          </p:cNvPr>
          <p:cNvSpPr txBox="1">
            <a:spLocks/>
          </p:cNvSpPr>
          <p:nvPr/>
        </p:nvSpPr>
        <p:spPr>
          <a:xfrm>
            <a:off x="8425434" y="5874903"/>
            <a:ext cx="3315800" cy="584775"/>
          </a:xfrm>
          <a:prstGeom prst="rect">
            <a:avLst/>
          </a:prstGeom>
          <a:solidFill>
            <a:srgbClr val="FAFAFA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600" dirty="0">
                <a:latin typeface="Montserrat" panose="00000500000000000000" pitchFamily="2" charset="0"/>
              </a:rPr>
              <a:t>C'est une marque qui répondra positivement en cas de problème avec ses produits</a:t>
            </a:r>
          </a:p>
        </p:txBody>
      </p:sp>
    </p:spTree>
    <p:extLst>
      <p:ext uri="{BB962C8B-B14F-4D97-AF65-F5344CB8AC3E}">
        <p14:creationId xmlns:p14="http://schemas.microsoft.com/office/powerpoint/2010/main" val="1139149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6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696CE0-114F-59BB-B95A-336B5599FD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7D8675A3-ABA8-5872-31B2-E485D67DFDE1}"/>
              </a:ext>
            </a:extLst>
          </p:cNvPr>
          <p:cNvSpPr txBox="1"/>
          <p:nvPr/>
        </p:nvSpPr>
        <p:spPr>
          <a:xfrm>
            <a:off x="904101" y="681037"/>
            <a:ext cx="119447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latin typeface="Century Gothic Paneuropean" panose="020B0502020202020204" pitchFamily="34" charset="0"/>
              </a:rPr>
              <a:t>Les déterminants de la confiance du consommateur en Tunisie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AB19A62-1D9D-802D-0C84-5A096AD58E0D}"/>
              </a:ext>
            </a:extLst>
          </p:cNvPr>
          <p:cNvSpPr/>
          <p:nvPr/>
        </p:nvSpPr>
        <p:spPr>
          <a:xfrm>
            <a:off x="904102" y="1365275"/>
            <a:ext cx="2974215" cy="1015315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chemeClr val="bg2"/>
                </a:solidFill>
              </a:ln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337DE4E-A3DA-A586-0D25-0C9CEF3B15A3}"/>
              </a:ext>
            </a:extLst>
          </p:cNvPr>
          <p:cNvSpPr/>
          <p:nvPr/>
        </p:nvSpPr>
        <p:spPr>
          <a:xfrm>
            <a:off x="4619510" y="1423079"/>
            <a:ext cx="2974215" cy="1015315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chemeClr val="bg2"/>
                </a:solidFill>
              </a:ln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9BFB569-0872-3D13-C9BF-02FEAB058ED9}"/>
              </a:ext>
            </a:extLst>
          </p:cNvPr>
          <p:cNvSpPr/>
          <p:nvPr/>
        </p:nvSpPr>
        <p:spPr>
          <a:xfrm>
            <a:off x="8397979" y="1449353"/>
            <a:ext cx="3315800" cy="1015315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chemeClr val="bg2"/>
                </a:solidFill>
              </a:ln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DC6EDFB1-EE0E-1D04-F9FC-C886829368D6}"/>
              </a:ext>
            </a:extLst>
          </p:cNvPr>
          <p:cNvSpPr txBox="1"/>
          <p:nvPr/>
        </p:nvSpPr>
        <p:spPr>
          <a:xfrm>
            <a:off x="868504" y="1699903"/>
            <a:ext cx="2946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BE2026"/>
                </a:solidFill>
                <a:latin typeface="Montserrat" pitchFamily="2" charset="77"/>
              </a:rPr>
              <a:t>La crédibilité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575694B8-BDFE-94DE-9BCB-68124A7CBCDD}"/>
              </a:ext>
            </a:extLst>
          </p:cNvPr>
          <p:cNvSpPr txBox="1"/>
          <p:nvPr/>
        </p:nvSpPr>
        <p:spPr>
          <a:xfrm>
            <a:off x="4646974" y="1726178"/>
            <a:ext cx="2946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BE2026"/>
                </a:solidFill>
                <a:latin typeface="Montserrat" pitchFamily="2" charset="77"/>
              </a:rPr>
              <a:t>La compétence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5E4B93B5-6742-37F9-80EE-FCB179BB585E}"/>
              </a:ext>
            </a:extLst>
          </p:cNvPr>
          <p:cNvSpPr txBox="1"/>
          <p:nvPr/>
        </p:nvSpPr>
        <p:spPr>
          <a:xfrm>
            <a:off x="8425449" y="1705156"/>
            <a:ext cx="3288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BE2026"/>
                </a:solidFill>
                <a:latin typeface="Montserrat" pitchFamily="2" charset="77"/>
              </a:rPr>
              <a:t>La bienveillance</a:t>
            </a:r>
          </a:p>
        </p:txBody>
      </p:sp>
      <p:sp>
        <p:nvSpPr>
          <p:cNvPr id="16" name="Espace réservé du contenu 2">
            <a:extLst>
              <a:ext uri="{FF2B5EF4-FFF2-40B4-BE49-F238E27FC236}">
                <a16:creationId xmlns:a16="http://schemas.microsoft.com/office/drawing/2014/main" id="{376DA8D6-B581-C7E7-0AFC-FB2D1A2F93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8504" y="2637711"/>
            <a:ext cx="3009813" cy="830700"/>
          </a:xfrm>
          <a:solidFill>
            <a:srgbClr val="FAFAFA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1600" dirty="0">
                <a:latin typeface="Montserrat" panose="00000500000000000000" pitchFamily="2" charset="0"/>
              </a:rPr>
              <a:t>Quand j'utilise les produits de cette marque, je sens de la sécurité</a:t>
            </a:r>
          </a:p>
        </p:txBody>
      </p:sp>
      <p:sp>
        <p:nvSpPr>
          <p:cNvPr id="17" name="Espace réservé du contenu 2">
            <a:extLst>
              <a:ext uri="{FF2B5EF4-FFF2-40B4-BE49-F238E27FC236}">
                <a16:creationId xmlns:a16="http://schemas.microsoft.com/office/drawing/2014/main" id="{8827B064-62F2-3B63-C524-F9E16FCA06AD}"/>
              </a:ext>
            </a:extLst>
          </p:cNvPr>
          <p:cNvSpPr txBox="1">
            <a:spLocks/>
          </p:cNvSpPr>
          <p:nvPr/>
        </p:nvSpPr>
        <p:spPr>
          <a:xfrm>
            <a:off x="894778" y="3594161"/>
            <a:ext cx="3009813" cy="830700"/>
          </a:xfrm>
          <a:prstGeom prst="rect">
            <a:avLst/>
          </a:prstGeom>
          <a:solidFill>
            <a:srgbClr val="FAFAFA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600" b="1" dirty="0">
                <a:latin typeface="Montserrat" panose="00000500000000000000" pitchFamily="2" charset="0"/>
              </a:rPr>
              <a:t>C'est une marque qui tient ses promesses</a:t>
            </a:r>
          </a:p>
        </p:txBody>
      </p:sp>
      <p:sp>
        <p:nvSpPr>
          <p:cNvPr id="18" name="Espace réservé du contenu 2">
            <a:extLst>
              <a:ext uri="{FF2B5EF4-FFF2-40B4-BE49-F238E27FC236}">
                <a16:creationId xmlns:a16="http://schemas.microsoft.com/office/drawing/2014/main" id="{3456439E-8F8B-41F6-D78A-CE1EC08D7782}"/>
              </a:ext>
            </a:extLst>
          </p:cNvPr>
          <p:cNvSpPr txBox="1">
            <a:spLocks/>
          </p:cNvSpPr>
          <p:nvPr/>
        </p:nvSpPr>
        <p:spPr>
          <a:xfrm>
            <a:off x="873754" y="4582141"/>
            <a:ext cx="3009813" cy="830700"/>
          </a:xfrm>
          <a:prstGeom prst="rect">
            <a:avLst/>
          </a:prstGeom>
          <a:solidFill>
            <a:srgbClr val="FAFAFA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600" b="1" dirty="0">
                <a:latin typeface="Montserrat" panose="00000500000000000000" pitchFamily="2" charset="0"/>
              </a:rPr>
              <a:t>C'est une marque qui ne m'a jamais déçu</a:t>
            </a:r>
          </a:p>
        </p:txBody>
      </p:sp>
      <p:sp>
        <p:nvSpPr>
          <p:cNvPr id="19" name="Espace réservé du contenu 2">
            <a:extLst>
              <a:ext uri="{FF2B5EF4-FFF2-40B4-BE49-F238E27FC236}">
                <a16:creationId xmlns:a16="http://schemas.microsoft.com/office/drawing/2014/main" id="{6B4AA0B7-9B97-9518-F1AC-0DA963F44A0C}"/>
              </a:ext>
            </a:extLst>
          </p:cNvPr>
          <p:cNvSpPr txBox="1">
            <a:spLocks/>
          </p:cNvSpPr>
          <p:nvPr/>
        </p:nvSpPr>
        <p:spPr>
          <a:xfrm>
            <a:off x="868497" y="5617412"/>
            <a:ext cx="3009813" cy="830700"/>
          </a:xfrm>
          <a:prstGeom prst="rect">
            <a:avLst/>
          </a:prstGeom>
          <a:solidFill>
            <a:srgbClr val="FAFAFA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600" b="1" dirty="0">
                <a:latin typeface="Montserrat" panose="00000500000000000000" pitchFamily="2" charset="0"/>
              </a:rPr>
              <a:t>Ce que dit cette marque lors de ses communications est vrai</a:t>
            </a:r>
          </a:p>
        </p:txBody>
      </p:sp>
      <p:sp>
        <p:nvSpPr>
          <p:cNvPr id="20" name="Espace réservé du contenu 2">
            <a:extLst>
              <a:ext uri="{FF2B5EF4-FFF2-40B4-BE49-F238E27FC236}">
                <a16:creationId xmlns:a16="http://schemas.microsoft.com/office/drawing/2014/main" id="{03E0986D-D576-A0E4-1659-FD76D8FA80F5}"/>
              </a:ext>
            </a:extLst>
          </p:cNvPr>
          <p:cNvSpPr txBox="1">
            <a:spLocks/>
          </p:cNvSpPr>
          <p:nvPr/>
        </p:nvSpPr>
        <p:spPr>
          <a:xfrm>
            <a:off x="4583910" y="2632455"/>
            <a:ext cx="3009813" cy="584775"/>
          </a:xfrm>
          <a:prstGeom prst="rect">
            <a:avLst/>
          </a:prstGeom>
          <a:solidFill>
            <a:srgbClr val="FAFAFA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600" b="1" dirty="0">
                <a:latin typeface="Montserrat" panose="00000500000000000000" pitchFamily="2" charset="0"/>
              </a:rPr>
              <a:t>C'est une marque qui répond à mes besoins</a:t>
            </a:r>
          </a:p>
        </p:txBody>
      </p:sp>
      <p:sp>
        <p:nvSpPr>
          <p:cNvPr id="26" name="Espace réservé du contenu 2">
            <a:extLst>
              <a:ext uri="{FF2B5EF4-FFF2-40B4-BE49-F238E27FC236}">
                <a16:creationId xmlns:a16="http://schemas.microsoft.com/office/drawing/2014/main" id="{ABA6E81D-E689-2C3B-B192-B9A22EB92C2B}"/>
              </a:ext>
            </a:extLst>
          </p:cNvPr>
          <p:cNvSpPr txBox="1">
            <a:spLocks/>
          </p:cNvSpPr>
          <p:nvPr/>
        </p:nvSpPr>
        <p:spPr>
          <a:xfrm>
            <a:off x="4594420" y="3431245"/>
            <a:ext cx="3009813" cy="584775"/>
          </a:xfrm>
          <a:prstGeom prst="rect">
            <a:avLst/>
          </a:prstGeom>
          <a:solidFill>
            <a:srgbClr val="FAFAFA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600" dirty="0">
                <a:latin typeface="Montserrat" panose="00000500000000000000" pitchFamily="2" charset="0"/>
              </a:rPr>
              <a:t>Avec cette marque, j'obtiens ce que j'attends</a:t>
            </a:r>
          </a:p>
        </p:txBody>
      </p:sp>
      <p:sp>
        <p:nvSpPr>
          <p:cNvPr id="27" name="Espace réservé du contenu 2">
            <a:extLst>
              <a:ext uri="{FF2B5EF4-FFF2-40B4-BE49-F238E27FC236}">
                <a16:creationId xmlns:a16="http://schemas.microsoft.com/office/drawing/2014/main" id="{C164EFCB-B745-3934-C0DF-BDACCE6FCE54}"/>
              </a:ext>
            </a:extLst>
          </p:cNvPr>
          <p:cNvSpPr txBox="1">
            <a:spLocks/>
          </p:cNvSpPr>
          <p:nvPr/>
        </p:nvSpPr>
        <p:spPr>
          <a:xfrm>
            <a:off x="4604926" y="4198503"/>
            <a:ext cx="3009813" cy="584775"/>
          </a:xfrm>
          <a:prstGeom prst="rect">
            <a:avLst/>
          </a:prstGeom>
          <a:solidFill>
            <a:srgbClr val="FAFAFA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600" b="1" dirty="0">
                <a:latin typeface="Montserrat" panose="00000500000000000000" pitchFamily="2" charset="0"/>
              </a:rPr>
              <a:t>C'est une marque qui a une grande expérience</a:t>
            </a:r>
          </a:p>
        </p:txBody>
      </p:sp>
      <p:sp>
        <p:nvSpPr>
          <p:cNvPr id="28" name="Espace réservé du contenu 2">
            <a:extLst>
              <a:ext uri="{FF2B5EF4-FFF2-40B4-BE49-F238E27FC236}">
                <a16:creationId xmlns:a16="http://schemas.microsoft.com/office/drawing/2014/main" id="{2E41C277-F6AD-3FEF-4919-9A36E54BAF80}"/>
              </a:ext>
            </a:extLst>
          </p:cNvPr>
          <p:cNvSpPr txBox="1">
            <a:spLocks/>
          </p:cNvSpPr>
          <p:nvPr/>
        </p:nvSpPr>
        <p:spPr>
          <a:xfrm>
            <a:off x="4599668" y="4902699"/>
            <a:ext cx="3009813" cy="830700"/>
          </a:xfrm>
          <a:prstGeom prst="rect">
            <a:avLst/>
          </a:prstGeom>
          <a:solidFill>
            <a:srgbClr val="FAFAFA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600" b="1" dirty="0">
                <a:latin typeface="Montserrat" panose="00000500000000000000" pitchFamily="2" charset="0"/>
              </a:rPr>
              <a:t>Les produits de cette marque sont de bonne qualité</a:t>
            </a:r>
          </a:p>
        </p:txBody>
      </p:sp>
      <p:sp>
        <p:nvSpPr>
          <p:cNvPr id="29" name="Espace réservé du contenu 2">
            <a:extLst>
              <a:ext uri="{FF2B5EF4-FFF2-40B4-BE49-F238E27FC236}">
                <a16:creationId xmlns:a16="http://schemas.microsoft.com/office/drawing/2014/main" id="{2371E9F8-03F2-7A11-53C5-93343B2B4F9C}"/>
              </a:ext>
            </a:extLst>
          </p:cNvPr>
          <p:cNvSpPr txBox="1">
            <a:spLocks/>
          </p:cNvSpPr>
          <p:nvPr/>
        </p:nvSpPr>
        <p:spPr>
          <a:xfrm>
            <a:off x="4583903" y="5880160"/>
            <a:ext cx="3009813" cy="584775"/>
          </a:xfrm>
          <a:prstGeom prst="rect">
            <a:avLst/>
          </a:prstGeom>
          <a:solidFill>
            <a:srgbClr val="FAFAFA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600" dirty="0">
                <a:latin typeface="Montserrat" panose="00000500000000000000" pitchFamily="2" charset="0"/>
              </a:rPr>
              <a:t>C'est une marque innovante</a:t>
            </a:r>
          </a:p>
        </p:txBody>
      </p:sp>
      <p:sp>
        <p:nvSpPr>
          <p:cNvPr id="30" name="Espace réservé du contenu 2">
            <a:extLst>
              <a:ext uri="{FF2B5EF4-FFF2-40B4-BE49-F238E27FC236}">
                <a16:creationId xmlns:a16="http://schemas.microsoft.com/office/drawing/2014/main" id="{A9057913-E537-A76E-E357-54DDC2C6699B}"/>
              </a:ext>
            </a:extLst>
          </p:cNvPr>
          <p:cNvSpPr txBox="1">
            <a:spLocks/>
          </p:cNvSpPr>
          <p:nvPr/>
        </p:nvSpPr>
        <p:spPr>
          <a:xfrm>
            <a:off x="8425441" y="2627198"/>
            <a:ext cx="3288338" cy="584775"/>
          </a:xfrm>
          <a:prstGeom prst="rect">
            <a:avLst/>
          </a:prstGeom>
          <a:solidFill>
            <a:srgbClr val="FAFAFA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600" b="1" dirty="0">
                <a:latin typeface="Montserrat" panose="00000500000000000000" pitchFamily="2" charset="0"/>
              </a:rPr>
              <a:t>C'est une marque qui est à l'écoute des consommateurs</a:t>
            </a:r>
          </a:p>
        </p:txBody>
      </p:sp>
      <p:sp>
        <p:nvSpPr>
          <p:cNvPr id="31" name="Espace réservé du contenu 2">
            <a:extLst>
              <a:ext uri="{FF2B5EF4-FFF2-40B4-BE49-F238E27FC236}">
                <a16:creationId xmlns:a16="http://schemas.microsoft.com/office/drawing/2014/main" id="{770E9E2E-F2F0-0640-7042-EABC6C906E84}"/>
              </a:ext>
            </a:extLst>
          </p:cNvPr>
          <p:cNvSpPr txBox="1">
            <a:spLocks/>
          </p:cNvSpPr>
          <p:nvPr/>
        </p:nvSpPr>
        <p:spPr>
          <a:xfrm>
            <a:off x="8435951" y="3425988"/>
            <a:ext cx="3277828" cy="584775"/>
          </a:xfrm>
          <a:prstGeom prst="rect">
            <a:avLst/>
          </a:prstGeom>
          <a:solidFill>
            <a:srgbClr val="FAFAFA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600" dirty="0">
                <a:latin typeface="Montserrat" panose="00000500000000000000" pitchFamily="2" charset="0"/>
              </a:rPr>
              <a:t>C'est une marque citoyenne / engagée</a:t>
            </a:r>
          </a:p>
        </p:txBody>
      </p:sp>
      <p:sp>
        <p:nvSpPr>
          <p:cNvPr id="32" name="Espace réservé du contenu 2">
            <a:extLst>
              <a:ext uri="{FF2B5EF4-FFF2-40B4-BE49-F238E27FC236}">
                <a16:creationId xmlns:a16="http://schemas.microsoft.com/office/drawing/2014/main" id="{98A36853-CE26-13E2-3A0A-7953E7DD11A8}"/>
              </a:ext>
            </a:extLst>
          </p:cNvPr>
          <p:cNvSpPr txBox="1">
            <a:spLocks/>
          </p:cNvSpPr>
          <p:nvPr/>
        </p:nvSpPr>
        <p:spPr>
          <a:xfrm>
            <a:off x="8446457" y="4193246"/>
            <a:ext cx="3267322" cy="584775"/>
          </a:xfrm>
          <a:prstGeom prst="rect">
            <a:avLst/>
          </a:prstGeom>
          <a:solidFill>
            <a:srgbClr val="FAFAFA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600" b="1" dirty="0">
                <a:latin typeface="Montserrat" panose="00000500000000000000" pitchFamily="2" charset="0"/>
              </a:rPr>
              <a:t>C'est une marque qui s'intéresse à ma satisfaction</a:t>
            </a:r>
          </a:p>
        </p:txBody>
      </p:sp>
      <p:sp>
        <p:nvSpPr>
          <p:cNvPr id="33" name="Espace réservé du contenu 2">
            <a:extLst>
              <a:ext uri="{FF2B5EF4-FFF2-40B4-BE49-F238E27FC236}">
                <a16:creationId xmlns:a16="http://schemas.microsoft.com/office/drawing/2014/main" id="{DFEA20A8-E9C0-4740-9187-452B1695FC6E}"/>
              </a:ext>
            </a:extLst>
          </p:cNvPr>
          <p:cNvSpPr txBox="1">
            <a:spLocks/>
          </p:cNvSpPr>
          <p:nvPr/>
        </p:nvSpPr>
        <p:spPr>
          <a:xfrm>
            <a:off x="8441199" y="4850143"/>
            <a:ext cx="3272580" cy="977461"/>
          </a:xfrm>
          <a:prstGeom prst="rect">
            <a:avLst/>
          </a:prstGeom>
          <a:solidFill>
            <a:srgbClr val="FAFAFA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600" dirty="0">
                <a:latin typeface="Montserrat" panose="00000500000000000000" pitchFamily="2" charset="0"/>
              </a:rPr>
              <a:t>C'est une marque qui considère le consommateur lors de la prise de décisions importantes</a:t>
            </a:r>
          </a:p>
        </p:txBody>
      </p:sp>
      <p:sp>
        <p:nvSpPr>
          <p:cNvPr id="34" name="Espace réservé du contenu 2">
            <a:extLst>
              <a:ext uri="{FF2B5EF4-FFF2-40B4-BE49-F238E27FC236}">
                <a16:creationId xmlns:a16="http://schemas.microsoft.com/office/drawing/2014/main" id="{D9618902-A299-3619-05FF-0B82C13745C5}"/>
              </a:ext>
            </a:extLst>
          </p:cNvPr>
          <p:cNvSpPr txBox="1">
            <a:spLocks/>
          </p:cNvSpPr>
          <p:nvPr/>
        </p:nvSpPr>
        <p:spPr>
          <a:xfrm>
            <a:off x="8425434" y="5874903"/>
            <a:ext cx="3315800" cy="584775"/>
          </a:xfrm>
          <a:prstGeom prst="rect">
            <a:avLst/>
          </a:prstGeom>
          <a:solidFill>
            <a:srgbClr val="FAFAFA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600" dirty="0">
                <a:latin typeface="Montserrat" panose="00000500000000000000" pitchFamily="2" charset="0"/>
              </a:rPr>
              <a:t>C'est une marque qui répondra positivement en cas de problème avec ses produits</a:t>
            </a:r>
          </a:p>
        </p:txBody>
      </p:sp>
    </p:spTree>
    <p:extLst>
      <p:ext uri="{BB962C8B-B14F-4D97-AF65-F5344CB8AC3E}">
        <p14:creationId xmlns:p14="http://schemas.microsoft.com/office/powerpoint/2010/main" val="2871599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96F203-7784-4DAC-C3EB-51ADAE971B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EE65F53B-3BF3-85CF-65B8-0CD0F9A3C2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446" y="0"/>
            <a:ext cx="12224446" cy="6876251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E28516B7-833D-EE96-A821-3078DDD919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39491"/>
            <a:ext cx="5393766" cy="6436760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28A10DA3-D58A-AEC4-E3F4-089569D7E6CC}"/>
              </a:ext>
            </a:extLst>
          </p:cNvPr>
          <p:cNvSpPr txBox="1"/>
          <p:nvPr/>
        </p:nvSpPr>
        <p:spPr>
          <a:xfrm>
            <a:off x="5168778" y="2081125"/>
            <a:ext cx="59980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>
                <a:latin typeface="Century Gothic Paneuropean" panose="020B0502020202020204" pitchFamily="34" charset="0"/>
              </a:rPr>
              <a:t>Exercice de groupe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0E41276B-4769-9507-92CE-7B566B6352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15500" y="5669311"/>
            <a:ext cx="2042290" cy="947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187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5AFA56-2223-B47B-F75A-18E4C73D51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9B76978-90CA-38B4-419D-6A33B6432F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102" y="1927653"/>
            <a:ext cx="10100229" cy="4249309"/>
          </a:xfrm>
          <a:solidFill>
            <a:srgbClr val="FAFAFA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000" b="1" dirty="0">
                <a:latin typeface="Montserrat" panose="00000500000000000000" pitchFamily="2" charset="0"/>
              </a:rPr>
              <a:t>Objectif</a:t>
            </a:r>
            <a:r>
              <a:rPr lang="fr-FR" sz="2000" dirty="0">
                <a:latin typeface="Montserrat" panose="00000500000000000000" pitchFamily="2" charset="0"/>
              </a:rPr>
              <a:t> : Identifier les moments clés où la marque peut renforcer la confiance des consommateurs tout au long de leur parcours d'achat.</a:t>
            </a:r>
          </a:p>
          <a:p>
            <a:pPr marL="0" indent="0">
              <a:buNone/>
            </a:pPr>
            <a:endParaRPr lang="fr-FR" sz="2000" b="1" dirty="0">
              <a:latin typeface="Montserrat" panose="00000500000000000000" pitchFamily="2" charset="0"/>
            </a:endParaRPr>
          </a:p>
          <a:p>
            <a:pPr marL="0" indent="0">
              <a:buNone/>
            </a:pPr>
            <a:r>
              <a:rPr lang="fr-FR" sz="2000" b="1" dirty="0">
                <a:latin typeface="Montserrat" panose="00000500000000000000" pitchFamily="2" charset="0"/>
              </a:rPr>
              <a:t>Instructions</a:t>
            </a:r>
            <a:r>
              <a:rPr lang="fr-FR" sz="2000" dirty="0">
                <a:latin typeface="Montserrat" panose="00000500000000000000" pitchFamily="2" charset="0"/>
              </a:rPr>
              <a:t> 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000" dirty="0">
                <a:latin typeface="Montserrat" panose="00000500000000000000" pitchFamily="2" charset="0"/>
              </a:rPr>
              <a:t>Chaque groupe s’intéresse à un segment du parcours client (avant l'achat, pendant l'achat, après l'achat).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000" dirty="0">
                <a:latin typeface="Montserrat" panose="00000500000000000000" pitchFamily="2" charset="0"/>
              </a:rPr>
              <a:t>Discuter des points de contact où la marque interagit avec le consommateur à chaque étape.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000" dirty="0">
                <a:latin typeface="Montserrat" panose="00000500000000000000" pitchFamily="2" charset="0"/>
              </a:rPr>
              <a:t>Chaque groupe doit identifier les opportunités d'améliorer la confiance du consommateur à chaque étape.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000" dirty="0">
                <a:latin typeface="Montserrat" panose="00000500000000000000" pitchFamily="2" charset="0"/>
              </a:rPr>
              <a:t>Proposer des idées concrètes pour améliorer la confiance à chaque point de contact.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20A45C5-89E2-08BE-AE34-B865CE0C24C1}"/>
              </a:ext>
            </a:extLst>
          </p:cNvPr>
          <p:cNvSpPr txBox="1"/>
          <p:nvPr/>
        </p:nvSpPr>
        <p:spPr>
          <a:xfrm>
            <a:off x="904101" y="681037"/>
            <a:ext cx="1010023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latin typeface="Century Gothic Paneuropean" panose="020B0502020202020204" pitchFamily="34" charset="0"/>
              </a:rPr>
              <a:t>Groupe 1, 2 et 3 : Le parcours client idéal (Customer Journey Mapping)</a:t>
            </a:r>
          </a:p>
        </p:txBody>
      </p:sp>
    </p:spTree>
    <p:extLst>
      <p:ext uri="{BB962C8B-B14F-4D97-AF65-F5344CB8AC3E}">
        <p14:creationId xmlns:p14="http://schemas.microsoft.com/office/powerpoint/2010/main" val="1575046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3BD38D-AAEE-46DF-FA4E-CF6A6BF622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ACCCC6D-9FA3-14D9-CB1E-AEA48E027B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102" y="1927653"/>
            <a:ext cx="10100229" cy="4249309"/>
          </a:xfrm>
          <a:solidFill>
            <a:srgbClr val="FAFAFA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000" b="1" dirty="0">
                <a:latin typeface="Montserrat" panose="00000500000000000000" pitchFamily="2" charset="0"/>
              </a:rPr>
              <a:t>Objectif</a:t>
            </a:r>
            <a:r>
              <a:rPr lang="fr-FR" sz="2000" dirty="0">
                <a:latin typeface="Montserrat" panose="00000500000000000000" pitchFamily="2" charset="0"/>
              </a:rPr>
              <a:t> : Vérifier si les promesses de la marque sont alignées avec l'expérience réelle des consommateurs, afin d'identifier des écarts qui pourraient nuire à la confiance.</a:t>
            </a:r>
          </a:p>
          <a:p>
            <a:pPr marL="0" indent="0">
              <a:buNone/>
            </a:pPr>
            <a:endParaRPr lang="fr-FR" sz="2000" b="1" dirty="0">
              <a:latin typeface="Montserrat" panose="00000500000000000000" pitchFamily="2" charset="0"/>
            </a:endParaRPr>
          </a:p>
          <a:p>
            <a:pPr marL="0" indent="0">
              <a:buNone/>
            </a:pPr>
            <a:r>
              <a:rPr lang="fr-FR" sz="2000" b="1" dirty="0">
                <a:latin typeface="Montserrat" panose="00000500000000000000" pitchFamily="2" charset="0"/>
              </a:rPr>
              <a:t>Instructions</a:t>
            </a:r>
            <a:r>
              <a:rPr lang="fr-FR" sz="2000" dirty="0">
                <a:latin typeface="Montserrat" panose="00000500000000000000" pitchFamily="2" charset="0"/>
              </a:rPr>
              <a:t> 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altLang="fr-FR" sz="2000" dirty="0">
                <a:latin typeface="Montserrat" panose="00000500000000000000" pitchFamily="2" charset="0"/>
              </a:rPr>
              <a:t>Analysez une promesse de marque spécifique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altLang="fr-FR" sz="2000" dirty="0">
                <a:latin typeface="Montserrat" panose="00000500000000000000" pitchFamily="2" charset="0"/>
              </a:rPr>
              <a:t>Imaginez comment un consommateur pourrait percevoir cette promesse à travers ses interactions avec la marque.</a:t>
            </a:r>
          </a:p>
          <a:p>
            <a:r>
              <a:rPr lang="fr-FR" altLang="fr-FR" sz="2000" dirty="0">
                <a:latin typeface="Montserrat" panose="00000500000000000000" pitchFamily="2" charset="0"/>
              </a:rPr>
              <a:t>Proposez des actions concrètes pour faire en sorte que la promesse soit tenue.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8A4908F-27D4-4636-23F9-E61A0D46AA44}"/>
              </a:ext>
            </a:extLst>
          </p:cNvPr>
          <p:cNvSpPr txBox="1"/>
          <p:nvPr/>
        </p:nvSpPr>
        <p:spPr>
          <a:xfrm>
            <a:off x="904101" y="681037"/>
            <a:ext cx="98322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latin typeface="Century Gothic Paneuropean" panose="020B0502020202020204" pitchFamily="34" charset="0"/>
              </a:rPr>
              <a:t>Groupe 4 : </a:t>
            </a:r>
            <a:r>
              <a:rPr lang="fr-FR" sz="3200" b="1" dirty="0"/>
              <a:t>Le test des promesses de la marque</a:t>
            </a:r>
            <a:endParaRPr lang="fr-FR" sz="3200" b="1" dirty="0">
              <a:latin typeface="Century Gothic Paneuropean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162304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647</Words>
  <Application>Microsoft Office PowerPoint</Application>
  <PresentationFormat>Grand écran</PresentationFormat>
  <Paragraphs>74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Century Gothic Paneuropean</vt:lpstr>
      <vt:lpstr>Montserrat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Microsoft Office User</dc:creator>
  <cp:lastModifiedBy>Anis Chehibi</cp:lastModifiedBy>
  <cp:revision>12</cp:revision>
  <dcterms:created xsi:type="dcterms:W3CDTF">2022-10-14T14:40:41Z</dcterms:created>
  <dcterms:modified xsi:type="dcterms:W3CDTF">2024-12-19T05:37:55Z</dcterms:modified>
</cp:coreProperties>
</file>