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60" r:id="rId5"/>
    <p:sldId id="267" r:id="rId6"/>
    <p:sldId id="265" r:id="rId7"/>
    <p:sldId id="266" r:id="rId8"/>
    <p:sldId id="285" r:id="rId9"/>
    <p:sldId id="268" r:id="rId10"/>
    <p:sldId id="270" r:id="rId11"/>
    <p:sldId id="271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63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9D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Questions%20specifique%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roisement\Comportement%20du%20consommateur%20Analyse_croisement%20par%20opinion%20sur%20la%20publicit&#233;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Tritar\Pr&#233;sentation\Doc%20Brut\Comportement%20du%20consommateur%20Analyse%20VF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'tris simple'!$H$5</c:f>
              <c:strCache>
                <c:ptCount val="1"/>
                <c:pt idx="0">
                  <c:v>تتغير برشا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59-4783-884E-DBF87FF1F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simple'!$I$5</c:f>
              <c:numCache>
                <c:formatCode>0%</c:formatCode>
                <c:ptCount val="1"/>
                <c:pt idx="0">
                  <c:v>0.16700000000000004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9-4783-884E-DBF87FF1FF68}"/>
            </c:ext>
          </c:extLst>
        </c:ser>
        <c:ser>
          <c:idx val="1"/>
          <c:order val="1"/>
          <c:tx>
            <c:strRef>
              <c:f>'tris simple'!$H$6</c:f>
              <c:strCache>
                <c:ptCount val="1"/>
                <c:pt idx="0">
                  <c:v>تتغير إلى حدٍّ ما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simple'!$I$6</c:f>
              <c:numCache>
                <c:formatCode>0%</c:formatCode>
                <c:ptCount val="1"/>
                <c:pt idx="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9-4783-884E-DBF87FF1FF68}"/>
            </c:ext>
          </c:extLst>
        </c:ser>
        <c:ser>
          <c:idx val="2"/>
          <c:order val="2"/>
          <c:tx>
            <c:strRef>
              <c:f>'tris simple'!$H$7</c:f>
              <c:strCache>
                <c:ptCount val="1"/>
                <c:pt idx="0">
                  <c:v>ما تتغيرش الى حدا ما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simple'!$I$7</c:f>
              <c:numCache>
                <c:formatCode>0%</c:formatCode>
                <c:ptCount val="1"/>
                <c:pt idx="0">
                  <c:v>0.14700000000000002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59-4783-884E-DBF87FF1FF68}"/>
            </c:ext>
          </c:extLst>
        </c:ser>
        <c:ser>
          <c:idx val="3"/>
          <c:order val="3"/>
          <c:tx>
            <c:strRef>
              <c:f>'tris simple'!$H$8</c:f>
              <c:strCache>
                <c:ptCount val="1"/>
                <c:pt idx="0">
                  <c:v>ما تتغيرش بالكل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simple'!$I$8</c:f>
              <c:numCache>
                <c:formatCode>0%</c:formatCode>
                <c:ptCount val="1"/>
                <c:pt idx="0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59-4783-884E-DBF87FF1FF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6381568"/>
        <c:axId val="136383104"/>
      </c:barChart>
      <c:catAx>
        <c:axId val="136381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383104"/>
        <c:crosses val="autoZero"/>
        <c:auto val="1"/>
        <c:lblAlgn val="ctr"/>
        <c:lblOffset val="100"/>
        <c:noMultiLvlLbl val="0"/>
      </c:catAx>
      <c:valAx>
        <c:axId val="1363831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63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'tris simple'!$H$217</c:f>
              <c:strCache>
                <c:ptCount val="1"/>
                <c:pt idx="0">
                  <c:v> موافق برشا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simple'!$I$217</c:f>
              <c:numCache>
                <c:formatCode>0%</c:formatCode>
                <c:ptCount val="1"/>
                <c:pt idx="0">
                  <c:v>0.38100000000000006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5-4D93-AEA0-5659128FB1FD}"/>
            </c:ext>
          </c:extLst>
        </c:ser>
        <c:ser>
          <c:idx val="1"/>
          <c:order val="1"/>
          <c:tx>
            <c:strRef>
              <c:f>'tris simple'!$H$218</c:f>
              <c:strCache>
                <c:ptCount val="1"/>
                <c:pt idx="0">
                  <c:v> موافق إلى حد ما</c:v>
                </c:pt>
              </c:strCache>
            </c:strRef>
          </c:tx>
          <c:spPr>
            <a:solidFill>
              <a:srgbClr val="B9D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simple'!$I$218</c:f>
              <c:numCache>
                <c:formatCode>0%</c:formatCode>
                <c:ptCount val="1"/>
                <c:pt idx="0">
                  <c:v>0.35800000000000004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5-4D93-AEA0-5659128FB1FD}"/>
            </c:ext>
          </c:extLst>
        </c:ser>
        <c:ser>
          <c:idx val="2"/>
          <c:order val="2"/>
          <c:tx>
            <c:strRef>
              <c:f>'tris simple'!$H$219</c:f>
              <c:strCache>
                <c:ptCount val="1"/>
                <c:pt idx="0">
                  <c:v> مش موافق إلى حد ما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simple'!$I$219</c:f>
              <c:numCache>
                <c:formatCode>0%</c:formatCode>
                <c:ptCount val="1"/>
                <c:pt idx="0">
                  <c:v>9.0000000000000011E-2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5-4D93-AEA0-5659128FB1FD}"/>
            </c:ext>
          </c:extLst>
        </c:ser>
        <c:ser>
          <c:idx val="3"/>
          <c:order val="3"/>
          <c:tx>
            <c:strRef>
              <c:f>'tris simple'!$H$220</c:f>
              <c:strCache>
                <c:ptCount val="1"/>
                <c:pt idx="0">
                  <c:v>مش موافق بالكل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simple'!$I$220</c:f>
              <c:numCache>
                <c:formatCode>0%</c:formatCode>
                <c:ptCount val="1"/>
                <c:pt idx="0">
                  <c:v>0.14400000000000004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5-4D93-AEA0-5659128FB1FD}"/>
            </c:ext>
          </c:extLst>
        </c:ser>
        <c:ser>
          <c:idx val="4"/>
          <c:order val="4"/>
          <c:tx>
            <c:strRef>
              <c:f>'tris simple'!$H$221</c:f>
              <c:strCache>
                <c:ptCount val="1"/>
                <c:pt idx="0">
                  <c:v> لا اعرف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simple'!$I$221</c:f>
              <c:numCache>
                <c:formatCode>0%</c:formatCode>
                <c:ptCount val="1"/>
                <c:pt idx="0">
                  <c:v>2.700000000000001E-2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15-4D93-AEA0-5659128FB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9992064"/>
        <c:axId val="140018432"/>
      </c:barChart>
      <c:catAx>
        <c:axId val="139992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18432"/>
        <c:crosses val="autoZero"/>
        <c:auto val="1"/>
        <c:lblAlgn val="ctr"/>
        <c:lblOffset val="100"/>
        <c:noMultiLvlLbl val="0"/>
      </c:catAx>
      <c:valAx>
        <c:axId val="140018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99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77005278205869E-3"/>
          <c:y val="3.1219301886489199E-2"/>
          <c:w val="0.93888888888888899"/>
          <c:h val="0.89223308773266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'tris simple'!$H$226</c:f>
              <c:strCache>
                <c:ptCount val="1"/>
                <c:pt idx="0">
                  <c:v> موافق برشا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simple'!$I$226</c:f>
              <c:numCache>
                <c:formatCode>0%</c:formatCode>
                <c:ptCount val="1"/>
                <c:pt idx="0">
                  <c:v>0.43900000000000006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6-4ABA-A220-BD807774595F}"/>
            </c:ext>
          </c:extLst>
        </c:ser>
        <c:ser>
          <c:idx val="1"/>
          <c:order val="1"/>
          <c:tx>
            <c:strRef>
              <c:f>'tris simple'!$H$227</c:f>
              <c:strCache>
                <c:ptCount val="1"/>
                <c:pt idx="0">
                  <c:v> موافق إلى حد ما</c:v>
                </c:pt>
              </c:strCache>
            </c:strRef>
          </c:tx>
          <c:spPr>
            <a:solidFill>
              <a:srgbClr val="B9D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simple'!$I$227</c:f>
              <c:numCache>
                <c:formatCode>0%</c:formatCode>
                <c:ptCount val="1"/>
                <c:pt idx="0">
                  <c:v>0.3630000000000001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6-4ABA-A220-BD807774595F}"/>
            </c:ext>
          </c:extLst>
        </c:ser>
        <c:ser>
          <c:idx val="2"/>
          <c:order val="2"/>
          <c:tx>
            <c:strRef>
              <c:f>'tris simple'!$H$228</c:f>
              <c:strCache>
                <c:ptCount val="1"/>
                <c:pt idx="0">
                  <c:v> مش موافق إلى حد ما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simple'!$I$228</c:f>
              <c:numCache>
                <c:formatCode>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C6-4ABA-A220-BD807774595F}"/>
            </c:ext>
          </c:extLst>
        </c:ser>
        <c:ser>
          <c:idx val="3"/>
          <c:order val="3"/>
          <c:tx>
            <c:strRef>
              <c:f>'tris simple'!$H$229</c:f>
              <c:strCache>
                <c:ptCount val="1"/>
                <c:pt idx="0">
                  <c:v>مش موافق بالكل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simple'!$I$229</c:f>
              <c:numCache>
                <c:formatCode>0%</c:formatCode>
                <c:ptCount val="1"/>
                <c:pt idx="0">
                  <c:v>0.10099999999999998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C6-4ABA-A220-BD807774595F}"/>
            </c:ext>
          </c:extLst>
        </c:ser>
        <c:ser>
          <c:idx val="4"/>
          <c:order val="4"/>
          <c:tx>
            <c:strRef>
              <c:f>'tris simple'!$H$230</c:f>
              <c:strCache>
                <c:ptCount val="1"/>
                <c:pt idx="0">
                  <c:v> لا اعرف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simple'!$I$230</c:f>
              <c:numCache>
                <c:formatCode>0%</c:formatCode>
                <c:ptCount val="1"/>
                <c:pt idx="0">
                  <c:v>3.100000000000001E-2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C6-4ABA-A220-BD8077745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0175616"/>
        <c:axId val="140058624"/>
      </c:barChart>
      <c:catAx>
        <c:axId val="140175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58624"/>
        <c:crosses val="autoZero"/>
        <c:auto val="1"/>
        <c:lblAlgn val="ctr"/>
        <c:lblOffset val="100"/>
        <c:noMultiLvlLbl val="0"/>
      </c:catAx>
      <c:valAx>
        <c:axId val="140058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017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45033112582781E-2"/>
          <c:y val="3.9007092198581568E-2"/>
          <c:w val="0.97571743929359844"/>
          <c:h val="0.81135924498799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9D-46A1-9104-52705BA681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D-46A1-9104-52705BA681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B9D-46A1-9104-52705BA681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9D-46A1-9104-52705BA6813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B9D-46A1-9104-52705BA681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'tris simple'!$H$231:$H$235</c:f>
              <c:strCache>
                <c:ptCount val="5"/>
                <c:pt idx="0">
                  <c:v>لا رأي</c:v>
                </c:pt>
                <c:pt idx="1">
                  <c:v>ما عندوش تأثير بالكل</c:v>
                </c:pt>
                <c:pt idx="2">
                  <c:v>ما عندوش تأثير نوعا ما</c:v>
                </c:pt>
                <c:pt idx="3">
                  <c:v>عندو تأثير نوعا ما</c:v>
                </c:pt>
                <c:pt idx="4">
                  <c:v>عندو تأثير كبير</c:v>
                </c:pt>
              </c:strCache>
            </c:strRef>
          </c:cat>
          <c:val>
            <c:numRef>
              <c:f>'tris simple'!$I$231:$I$235</c:f>
              <c:numCache>
                <c:formatCode>0%</c:formatCode>
                <c:ptCount val="5"/>
                <c:pt idx="0">
                  <c:v>4.5000000000000005E-2</c:v>
                </c:pt>
                <c:pt idx="1">
                  <c:v>0.25</c:v>
                </c:pt>
                <c:pt idx="2">
                  <c:v>0.19600000000000001</c:v>
                </c:pt>
                <c:pt idx="3">
                  <c:v>0.29400000000000004</c:v>
                </c:pt>
                <c:pt idx="4">
                  <c:v>0.21400000000000002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9D-46A1-9104-52705BA68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0114560"/>
        <c:axId val="140255616"/>
      </c:barChart>
      <c:catAx>
        <c:axId val="1401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255616"/>
        <c:crosses val="autoZero"/>
        <c:auto val="1"/>
        <c:lblAlgn val="ctr"/>
        <c:lblOffset val="100"/>
        <c:noMultiLvlLbl val="0"/>
      </c:catAx>
      <c:valAx>
        <c:axId val="140255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011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321334833145864"/>
          <c:y val="2.3255813953488372E-2"/>
          <c:w val="0.5211921634795651"/>
          <c:h val="0.15441127998535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66F-41FF-B1E8-9EEE2F3DF7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6F-41FF-B1E8-9EEE2F3DF716}"/>
              </c:ext>
            </c:extLst>
          </c:dPt>
          <c:dLbls>
            <c:dLbl>
              <c:idx val="0"/>
              <c:layout>
                <c:manualLayout>
                  <c:x val="0.21693121693121695"/>
                  <c:y val="-3.9682539682539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6F-41FF-B1E8-9EEE2F3DF716}"/>
                </c:ext>
              </c:extLst>
            </c:dLbl>
            <c:dLbl>
              <c:idx val="1"/>
              <c:layout>
                <c:manualLayout>
                  <c:x val="-0.22486772486772491"/>
                  <c:y val="5.1587301587301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6F-41FF-B1E8-9EEE2F3DF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'tris simple'!$F$253:$F$254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'tris simple'!$G$253:$G$254</c:f>
              <c:numCache>
                <c:formatCode>0%</c:formatCode>
                <c:ptCount val="2"/>
                <c:pt idx="0">
                  <c:v>8.0000000000000016E-2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F-41FF-B1E8-9EEE2F3DF7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321334833145864"/>
          <c:y val="2.3255813953488372E-2"/>
          <c:w val="0.5211921634795651"/>
          <c:h val="0.15441127998535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2BA-4F6F-B636-27336488C5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BA-4F6F-B636-27336488C544}"/>
              </c:ext>
            </c:extLst>
          </c:dPt>
          <c:dLbls>
            <c:dLbl>
              <c:idx val="0"/>
              <c:layout>
                <c:manualLayout>
                  <c:x val="0.2388888888888889"/>
                  <c:y val="1.3888888888888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BA-4F6F-B636-27336488C544}"/>
                </c:ext>
              </c:extLst>
            </c:dLbl>
            <c:dLbl>
              <c:idx val="1"/>
              <c:layout>
                <c:manualLayout>
                  <c:x val="-0.18888888888888891"/>
                  <c:y val="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BA-4F6F-B636-27336488C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'tris simple'!$F$270:$F$271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'tris simple'!$G$270:$G$271</c:f>
              <c:numCache>
                <c:formatCode>0%</c:formatCode>
                <c:ptCount val="2"/>
                <c:pt idx="0">
                  <c:v>0.129</c:v>
                </c:pt>
                <c:pt idx="1">
                  <c:v>0.87100000000000011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BA-4F6F-B636-27336488C54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26545140761517"/>
          <c:y val="4.6153855472209855E-2"/>
          <c:w val="0.67420486822708814"/>
          <c:h val="0.943589732200632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04A-4CA6-BB8E-924B2A221BE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04A-4CA6-BB8E-924B2A221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'Tris simple'!$H$8:$H$15</c:f>
              <c:strCache>
                <c:ptCount val="8"/>
                <c:pt idx="0">
                  <c:v>ما ناكلش بريك بالكل</c:v>
                </c:pt>
                <c:pt idx="1">
                  <c:v>يوميا يعني كل يوم</c:v>
                </c:pt>
                <c:pt idx="2">
                  <c:v>ستة مرات في الأسبوع</c:v>
                </c:pt>
                <c:pt idx="3">
                  <c:v> خمسة مرات ي الأسبوع</c:v>
                </c:pt>
                <c:pt idx="4">
                  <c:v> أربعة مرات في الأسبوع</c:v>
                </c:pt>
                <c:pt idx="5">
                  <c:v> ثلاثة مرات في الاسبوع </c:v>
                </c:pt>
                <c:pt idx="6">
                  <c:v> مرتين في الأسبوع</c:v>
                </c:pt>
                <c:pt idx="7">
                  <c:v>مرة في الأسبوع</c:v>
                </c:pt>
              </c:strCache>
            </c:strRef>
          </c:cat>
          <c:val>
            <c:numRef>
              <c:f>'Tris simple'!$I$8:$I$15</c:f>
              <c:numCache>
                <c:formatCode>0%</c:formatCode>
                <c:ptCount val="8"/>
                <c:pt idx="0">
                  <c:v>1.6000000000000004E-2</c:v>
                </c:pt>
                <c:pt idx="1">
                  <c:v>0.53300000000000003</c:v>
                </c:pt>
                <c:pt idx="2">
                  <c:v>2.4E-2</c:v>
                </c:pt>
                <c:pt idx="3">
                  <c:v>4.8000000000000001E-2</c:v>
                </c:pt>
                <c:pt idx="4">
                  <c:v>0.115</c:v>
                </c:pt>
                <c:pt idx="5">
                  <c:v>0.17500000000000004</c:v>
                </c:pt>
                <c:pt idx="6">
                  <c:v>7.0000000000000021E-2</c:v>
                </c:pt>
                <c:pt idx="7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A-4CA6-BB8E-924B2A221B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6856320"/>
        <c:axId val="136857856"/>
      </c:barChart>
      <c:catAx>
        <c:axId val="13685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857856"/>
        <c:crosses val="autoZero"/>
        <c:auto val="1"/>
        <c:lblAlgn val="ctr"/>
        <c:lblOffset val="100"/>
        <c:noMultiLvlLbl val="0"/>
      </c:catAx>
      <c:valAx>
        <c:axId val="1368578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685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brightRoom" dir="t"/>
            </a:scene3d>
            <a:sp3d prstMaterial="flat">
              <a:bevelT w="50800" h="101600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0368-4A39-93FE-4C7199680154}"/>
              </c:ext>
            </c:extLst>
          </c:dPt>
          <c:dPt>
            <c:idx val="1"/>
            <c:bubble3D val="0"/>
            <c:spPr>
              <a:solidFill>
                <a:srgbClr val="0066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368-4A39-93FE-4C71996801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'tris simple'!$H$81:$H$82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'tris simple'!$I$81:$I$82</c:f>
              <c:numCache>
                <c:formatCode>0.0%</c:formatCode>
                <c:ptCount val="2"/>
                <c:pt idx="0">
                  <c:v>0.129</c:v>
                </c:pt>
                <c:pt idx="1">
                  <c:v>0.87100000000000011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8-4A39-93FE-4C719968015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321334833145864"/>
          <c:y val="2.3255813953488372E-2"/>
          <c:w val="0.5211921634795651"/>
          <c:h val="0.15441127998535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330793793158904E-2"/>
          <c:w val="0.94179894179894164"/>
          <c:h val="0.82330019712088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'tris simple'!$H$121</c:f>
              <c:strCache>
                <c:ptCount val="1"/>
                <c:pt idx="0">
                  <c:v>يأثر برشا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F3-489D-A0A8-C4BFBC2C6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simple'!$I$121</c:f>
              <c:numCache>
                <c:formatCode>0%</c:formatCode>
                <c:ptCount val="1"/>
                <c:pt idx="0">
                  <c:v>0.12300000000000003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3-489D-A0A8-C4BFBC2C6917}"/>
            </c:ext>
          </c:extLst>
        </c:ser>
        <c:ser>
          <c:idx val="1"/>
          <c:order val="1"/>
          <c:tx>
            <c:strRef>
              <c:f>'tris simple'!$H$122</c:f>
              <c:strCache>
                <c:ptCount val="1"/>
                <c:pt idx="0">
                  <c:v>يأثر إلى حدٍّ ما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simple'!$I$122</c:f>
              <c:numCache>
                <c:formatCode>0%</c:formatCode>
                <c:ptCount val="1"/>
                <c:pt idx="0">
                  <c:v>0.31000000000000005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3-489D-A0A8-C4BFBC2C6917}"/>
            </c:ext>
          </c:extLst>
        </c:ser>
        <c:ser>
          <c:idx val="2"/>
          <c:order val="2"/>
          <c:tx>
            <c:strRef>
              <c:f>'tris simple'!$H$123</c:f>
              <c:strCache>
                <c:ptCount val="1"/>
                <c:pt idx="0">
                  <c:v>ما يأثرش إلى حدٍّ ما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simple'!$I$123</c:f>
              <c:numCache>
                <c:formatCode>0%</c:formatCode>
                <c:ptCount val="1"/>
                <c:pt idx="0">
                  <c:v>0.15800000000000003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F3-489D-A0A8-C4BFBC2C6917}"/>
            </c:ext>
          </c:extLst>
        </c:ser>
        <c:ser>
          <c:idx val="3"/>
          <c:order val="3"/>
          <c:tx>
            <c:strRef>
              <c:f>'tris simple'!$H$124</c:f>
              <c:strCache>
                <c:ptCount val="1"/>
                <c:pt idx="0">
                  <c:v>ما يأثرش بالكل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simple'!$I$124</c:f>
              <c:numCache>
                <c:formatCode>0%</c:formatCode>
                <c:ptCount val="1"/>
                <c:pt idx="0">
                  <c:v>0.38500000000000006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3-489D-A0A8-C4BFBC2C6917}"/>
            </c:ext>
          </c:extLst>
        </c:ser>
        <c:ser>
          <c:idx val="4"/>
          <c:order val="4"/>
          <c:tx>
            <c:strRef>
              <c:f>'tris simple'!$H$125</c:f>
              <c:strCache>
                <c:ptCount val="1"/>
                <c:pt idx="0">
                  <c:v>لا رأي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3F3-489D-A0A8-C4BFBC2C6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simple'!$I$125</c:f>
              <c:numCache>
                <c:formatCode>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F3-489D-A0A8-C4BFBC2C69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9271552"/>
        <c:axId val="139306112"/>
      </c:barChart>
      <c:catAx>
        <c:axId val="1392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306112"/>
        <c:crosses val="autoZero"/>
        <c:auto val="1"/>
        <c:lblAlgn val="ctr"/>
        <c:lblOffset val="100"/>
        <c:noMultiLvlLbl val="0"/>
      </c:catAx>
      <c:valAx>
        <c:axId val="139306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927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'Avec effectif'!$J$258</c:f>
              <c:strCache>
                <c:ptCount val="1"/>
                <c:pt idx="0">
                  <c:v>يأثر برشا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'Avec effectif'!$K$257:$N$257</c:f>
              <c:strCache>
                <c:ptCount val="4"/>
                <c:pt idx="0">
                  <c:v>كامل العينة</c:v>
                </c:pt>
                <c:pt idx="1">
                  <c:v>إهتمام ظعيف</c:v>
                </c:pt>
                <c:pt idx="2">
                  <c:v>إهتمام متوسط</c:v>
                </c:pt>
                <c:pt idx="3">
                  <c:v>إهتمام كبير</c:v>
                </c:pt>
              </c:strCache>
            </c:strRef>
          </c:cat>
          <c:val>
            <c:numRef>
              <c:f>'Avec effectif'!$K$258:$N$258</c:f>
              <c:numCache>
                <c:formatCode>0%</c:formatCode>
                <c:ptCount val="4"/>
                <c:pt idx="0">
                  <c:v>0.13</c:v>
                </c:pt>
                <c:pt idx="1">
                  <c:v>9.3000000000000041E-2</c:v>
                </c:pt>
                <c:pt idx="2">
                  <c:v>0.13900000000000001</c:v>
                </c:pt>
                <c:pt idx="3">
                  <c:v>0.23500000000000001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0-4C01-A761-D0A0D22B0EC5}"/>
            </c:ext>
          </c:extLst>
        </c:ser>
        <c:ser>
          <c:idx val="1"/>
          <c:order val="1"/>
          <c:tx>
            <c:strRef>
              <c:f>'Avec effectif'!$J$259</c:f>
              <c:strCache>
                <c:ptCount val="1"/>
                <c:pt idx="0">
                  <c:v>يأثر إلى حدٍّ ما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'Avec effectif'!$K$257:$N$257</c:f>
              <c:strCache>
                <c:ptCount val="4"/>
                <c:pt idx="0">
                  <c:v>كامل العينة</c:v>
                </c:pt>
                <c:pt idx="1">
                  <c:v>إهتمام ظعيف</c:v>
                </c:pt>
                <c:pt idx="2">
                  <c:v>إهتمام متوسط</c:v>
                </c:pt>
                <c:pt idx="3">
                  <c:v>إهتمام كبير</c:v>
                </c:pt>
              </c:strCache>
            </c:strRef>
          </c:cat>
          <c:val>
            <c:numRef>
              <c:f>'Avec effectif'!$K$259:$N$259</c:f>
              <c:numCache>
                <c:formatCode>0%</c:formatCode>
                <c:ptCount val="4"/>
                <c:pt idx="0">
                  <c:v>0.30600000000000011</c:v>
                </c:pt>
                <c:pt idx="1">
                  <c:v>0.23800000000000004</c:v>
                </c:pt>
                <c:pt idx="2">
                  <c:v>0.4230000000000001</c:v>
                </c:pt>
                <c:pt idx="3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0-4C01-A761-D0A0D22B0EC5}"/>
            </c:ext>
          </c:extLst>
        </c:ser>
        <c:ser>
          <c:idx val="2"/>
          <c:order val="2"/>
          <c:tx>
            <c:strRef>
              <c:f>'Avec effectif'!$J$260</c:f>
              <c:strCache>
                <c:ptCount val="1"/>
                <c:pt idx="0">
                  <c:v>ما يأثرش إلى حدٍّ ما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'Avec effectif'!$K$257:$N$257</c:f>
              <c:strCache>
                <c:ptCount val="4"/>
                <c:pt idx="0">
                  <c:v>كامل العينة</c:v>
                </c:pt>
                <c:pt idx="1">
                  <c:v>إهتمام ظعيف</c:v>
                </c:pt>
                <c:pt idx="2">
                  <c:v>إهتمام متوسط</c:v>
                </c:pt>
                <c:pt idx="3">
                  <c:v>إهتمام كبير</c:v>
                </c:pt>
              </c:strCache>
            </c:strRef>
          </c:cat>
          <c:val>
            <c:numRef>
              <c:f>'Avec effectif'!$K$260:$N$260</c:f>
              <c:numCache>
                <c:formatCode>0%</c:formatCode>
                <c:ptCount val="4"/>
                <c:pt idx="0">
                  <c:v>0.16300000000000001</c:v>
                </c:pt>
                <c:pt idx="1">
                  <c:v>0.13900000000000001</c:v>
                </c:pt>
                <c:pt idx="2">
                  <c:v>0.17700000000000002</c:v>
                </c:pt>
                <c:pt idx="3">
                  <c:v>0.21100000000000005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0-4C01-A761-D0A0D22B0EC5}"/>
            </c:ext>
          </c:extLst>
        </c:ser>
        <c:ser>
          <c:idx val="3"/>
          <c:order val="3"/>
          <c:tx>
            <c:strRef>
              <c:f>'Avec effectif'!$J$261</c:f>
              <c:strCache>
                <c:ptCount val="1"/>
                <c:pt idx="0">
                  <c:v>ما يأثرش بالكل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'Avec effectif'!$K$257:$N$257</c:f>
              <c:strCache>
                <c:ptCount val="4"/>
                <c:pt idx="0">
                  <c:v>كامل العينة</c:v>
                </c:pt>
                <c:pt idx="1">
                  <c:v>إهتمام ظعيف</c:v>
                </c:pt>
                <c:pt idx="2">
                  <c:v>إهتمام متوسط</c:v>
                </c:pt>
                <c:pt idx="3">
                  <c:v>إهتمام كبير</c:v>
                </c:pt>
              </c:strCache>
            </c:strRef>
          </c:cat>
          <c:val>
            <c:numRef>
              <c:f>'Avec effectif'!$K$261:$N$261</c:f>
              <c:numCache>
                <c:formatCode>0%</c:formatCode>
                <c:ptCount val="4"/>
                <c:pt idx="0">
                  <c:v>0.39000000000000007</c:v>
                </c:pt>
                <c:pt idx="1">
                  <c:v>0.51900000000000002</c:v>
                </c:pt>
                <c:pt idx="2">
                  <c:v>0.24800000000000005</c:v>
                </c:pt>
                <c:pt idx="3">
                  <c:v>0.28600000000000009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C0-4C01-A761-D0A0D22B0EC5}"/>
            </c:ext>
          </c:extLst>
        </c:ser>
        <c:ser>
          <c:idx val="4"/>
          <c:order val="4"/>
          <c:tx>
            <c:strRef>
              <c:f>'Avec effectif'!$J$262</c:f>
              <c:strCache>
                <c:ptCount val="1"/>
                <c:pt idx="0">
                  <c:v>لا رأي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'Avec effectif'!$K$257:$N$257</c:f>
              <c:strCache>
                <c:ptCount val="4"/>
                <c:pt idx="0">
                  <c:v>كامل العينة</c:v>
                </c:pt>
                <c:pt idx="1">
                  <c:v>إهتمام ظعيف</c:v>
                </c:pt>
                <c:pt idx="2">
                  <c:v>إهتمام متوسط</c:v>
                </c:pt>
                <c:pt idx="3">
                  <c:v>إهتمام كبير</c:v>
                </c:pt>
              </c:strCache>
            </c:strRef>
          </c:cat>
          <c:val>
            <c:numRef>
              <c:f>'Avec effectif'!$K$262:$N$262</c:f>
              <c:numCache>
                <c:formatCode>0%</c:formatCode>
                <c:ptCount val="4"/>
                <c:pt idx="0">
                  <c:v>1.1000000000000003E-2</c:v>
                </c:pt>
                <c:pt idx="1">
                  <c:v>1.1000000000000003E-2</c:v>
                </c:pt>
                <c:pt idx="2">
                  <c:v>1.3000000000000001E-2</c:v>
                </c:pt>
                <c:pt idx="3">
                  <c:v>5.000000000000001E-3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C0-4C01-A761-D0A0D22B0E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9389568"/>
        <c:axId val="139411840"/>
      </c:barChart>
      <c:catAx>
        <c:axId val="1393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411840"/>
        <c:crosses val="autoZero"/>
        <c:auto val="1"/>
        <c:lblAlgn val="ctr"/>
        <c:lblOffset val="100"/>
        <c:noMultiLvlLbl val="0"/>
      </c:catAx>
      <c:valAx>
        <c:axId val="139411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93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5725177209981"/>
          <c:y val="9.7198612159781414E-2"/>
          <c:w val="0.17356973235488421"/>
          <c:h val="0.34441538129651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6600"/>
            </a:solidFill>
          </c:spPr>
          <c:dPt>
            <c:idx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EE4-49A3-8E33-687925464C7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EE4-49A3-8E33-687925464C70}"/>
              </c:ext>
            </c:extLst>
          </c:dPt>
          <c:dLbls>
            <c:dLbl>
              <c:idx val="0"/>
              <c:layout>
                <c:manualLayout>
                  <c:x val="0.12121212121212123"/>
                  <c:y val="-7.9514873891800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E4-49A3-8E33-687925464C70}"/>
                </c:ext>
              </c:extLst>
            </c:dLbl>
            <c:dLbl>
              <c:idx val="1"/>
              <c:layout>
                <c:manualLayout>
                  <c:x val="-0.15404040404040412"/>
                  <c:y val="9.758643613993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E4-49A3-8E33-687925464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'tris simple'!$G$137:$G$138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'tris simple'!$H$137:$H$138</c:f>
              <c:numCache>
                <c:formatCode>0%</c:formatCode>
                <c:ptCount val="2"/>
                <c:pt idx="0">
                  <c:v>0.23</c:v>
                </c:pt>
                <c:pt idx="1">
                  <c:v>0.77000000000000013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4-49A3-8E33-687925464C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87015200432085E-2"/>
          <c:y val="1.9323671497584544E-2"/>
          <c:w val="0.95238094426508235"/>
          <c:h val="0.88284168283312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'tris simple'!$H$190</c:f>
              <c:strCache>
                <c:ptCount val="1"/>
                <c:pt idx="0">
                  <c:v> موافق برشا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simple'!$I$190</c:f>
              <c:numCache>
                <c:formatCode>0%</c:formatCode>
                <c:ptCount val="1"/>
                <c:pt idx="0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E-4EC8-AD32-02E1CD1745D3}"/>
            </c:ext>
          </c:extLst>
        </c:ser>
        <c:ser>
          <c:idx val="1"/>
          <c:order val="1"/>
          <c:tx>
            <c:strRef>
              <c:f>'tris simple'!$H$191</c:f>
              <c:strCache>
                <c:ptCount val="1"/>
                <c:pt idx="0">
                  <c:v> موافق إلى حد ما</c:v>
                </c:pt>
              </c:strCache>
            </c:strRef>
          </c:tx>
          <c:spPr>
            <a:solidFill>
              <a:srgbClr val="B9D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simple'!$I$191</c:f>
              <c:numCache>
                <c:formatCode>0%</c:formatCode>
                <c:ptCount val="1"/>
                <c:pt idx="0">
                  <c:v>0.35300000000000004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E-4EC8-AD32-02E1CD1745D3}"/>
            </c:ext>
          </c:extLst>
        </c:ser>
        <c:ser>
          <c:idx val="2"/>
          <c:order val="2"/>
          <c:tx>
            <c:strRef>
              <c:f>'tris simple'!$H$192</c:f>
              <c:strCache>
                <c:ptCount val="1"/>
                <c:pt idx="0">
                  <c:v> مش موافق إلى حد ما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simple'!$I$192</c:f>
              <c:numCache>
                <c:formatCode>0%</c:formatCode>
                <c:ptCount val="1"/>
                <c:pt idx="0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0E-4EC8-AD32-02E1CD1745D3}"/>
            </c:ext>
          </c:extLst>
        </c:ser>
        <c:ser>
          <c:idx val="3"/>
          <c:order val="3"/>
          <c:tx>
            <c:strRef>
              <c:f>'tris simple'!$H$193</c:f>
              <c:strCache>
                <c:ptCount val="1"/>
                <c:pt idx="0">
                  <c:v>مش موافق بالكل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simple'!$I$193</c:f>
              <c:numCache>
                <c:formatCode>0%</c:formatCode>
                <c:ptCount val="1"/>
                <c:pt idx="0">
                  <c:v>0.17900000000000002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0E-4EC8-AD32-02E1CD1745D3}"/>
            </c:ext>
          </c:extLst>
        </c:ser>
        <c:ser>
          <c:idx val="4"/>
          <c:order val="4"/>
          <c:tx>
            <c:strRef>
              <c:f>'tris simple'!$H$194</c:f>
              <c:strCache>
                <c:ptCount val="1"/>
                <c:pt idx="0">
                  <c:v> لا اعرف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simple'!$I$194</c:f>
              <c:numCache>
                <c:formatCode>0%</c:formatCode>
                <c:ptCount val="1"/>
                <c:pt idx="0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0E-4EC8-AD32-02E1CD174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6823552"/>
        <c:axId val="136825088"/>
      </c:barChart>
      <c:catAx>
        <c:axId val="13682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825088"/>
        <c:crosses val="autoZero"/>
        <c:auto val="1"/>
        <c:lblAlgn val="ctr"/>
        <c:lblOffset val="100"/>
        <c:noMultiLvlLbl val="0"/>
      </c:catAx>
      <c:valAx>
        <c:axId val="13682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82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19243810372055E-2"/>
          <c:y val="3.1533309851836014E-2"/>
          <c:w val="0.94796151237925597"/>
          <c:h val="0.890751624284692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'tris simple'!$H$199</c:f>
              <c:strCache>
                <c:ptCount val="1"/>
                <c:pt idx="0">
                  <c:v> موافق برشا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simple'!$I$199</c:f>
              <c:numCache>
                <c:formatCode>0%</c:formatCode>
                <c:ptCount val="1"/>
                <c:pt idx="0">
                  <c:v>0.33800000000000008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8-4CD3-83F2-1E5000D9BD02}"/>
            </c:ext>
          </c:extLst>
        </c:ser>
        <c:ser>
          <c:idx val="1"/>
          <c:order val="1"/>
          <c:tx>
            <c:strRef>
              <c:f>'tris simple'!$H$200</c:f>
              <c:strCache>
                <c:ptCount val="1"/>
                <c:pt idx="0">
                  <c:v> موافق إلى حد ما</c:v>
                </c:pt>
              </c:strCache>
            </c:strRef>
          </c:tx>
          <c:spPr>
            <a:solidFill>
              <a:srgbClr val="B9D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simple'!$I$200</c:f>
              <c:numCache>
                <c:formatCode>0%</c:formatCode>
                <c:ptCount val="1"/>
                <c:pt idx="0">
                  <c:v>0.33500000000000008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8-4CD3-83F2-1E5000D9BD02}"/>
            </c:ext>
          </c:extLst>
        </c:ser>
        <c:ser>
          <c:idx val="2"/>
          <c:order val="2"/>
          <c:tx>
            <c:strRef>
              <c:f>'tris simple'!$H$201</c:f>
              <c:strCache>
                <c:ptCount val="1"/>
                <c:pt idx="0">
                  <c:v> مش موافق إلى حد ما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simple'!$I$201</c:f>
              <c:numCache>
                <c:formatCode>0%</c:formatCode>
                <c:ptCount val="1"/>
                <c:pt idx="0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18-4CD3-83F2-1E5000D9BD02}"/>
            </c:ext>
          </c:extLst>
        </c:ser>
        <c:ser>
          <c:idx val="3"/>
          <c:order val="3"/>
          <c:tx>
            <c:strRef>
              <c:f>'tris simple'!$H$202</c:f>
              <c:strCache>
                <c:ptCount val="1"/>
                <c:pt idx="0">
                  <c:v>مش موافق بالكل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simple'!$I$202</c:f>
              <c:numCache>
                <c:formatCode>0%</c:formatCode>
                <c:ptCount val="1"/>
                <c:pt idx="0">
                  <c:v>0.15100000000000002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18-4CD3-83F2-1E5000D9BD02}"/>
            </c:ext>
          </c:extLst>
        </c:ser>
        <c:ser>
          <c:idx val="4"/>
          <c:order val="4"/>
          <c:tx>
            <c:strRef>
              <c:f>'tris simple'!$H$203</c:f>
              <c:strCache>
                <c:ptCount val="1"/>
                <c:pt idx="0">
                  <c:v> لا اعرف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simple'!$I$203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18-4CD3-83F2-1E5000D9B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9535104"/>
        <c:axId val="139536640"/>
      </c:barChart>
      <c:catAx>
        <c:axId val="139535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536640"/>
        <c:crosses val="autoZero"/>
        <c:auto val="1"/>
        <c:lblAlgn val="ctr"/>
        <c:lblOffset val="100"/>
        <c:noMultiLvlLbl val="0"/>
      </c:catAx>
      <c:valAx>
        <c:axId val="139536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953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53593958988629E-2"/>
          <c:y val="0.90013411411085453"/>
          <c:w val="0.86457360042382136"/>
          <c:h val="9.9865885889145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'tris simple'!$H$208</c:f>
              <c:strCache>
                <c:ptCount val="1"/>
                <c:pt idx="0">
                  <c:v> موافق برشا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simple'!$I$208</c:f>
              <c:numCache>
                <c:formatCode>0%</c:formatCode>
                <c:ptCount val="1"/>
                <c:pt idx="0">
                  <c:v>0.30700000000000005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9-4243-9978-20611E2628C6}"/>
            </c:ext>
          </c:extLst>
        </c:ser>
        <c:ser>
          <c:idx val="1"/>
          <c:order val="1"/>
          <c:tx>
            <c:strRef>
              <c:f>'tris simple'!$H$209</c:f>
              <c:strCache>
                <c:ptCount val="1"/>
                <c:pt idx="0">
                  <c:v> موافق إلى حد ما</c:v>
                </c:pt>
              </c:strCache>
            </c:strRef>
          </c:tx>
          <c:spPr>
            <a:solidFill>
              <a:srgbClr val="B9D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simple'!$I$209</c:f>
              <c:numCache>
                <c:formatCode>0%</c:formatCode>
                <c:ptCount val="1"/>
                <c:pt idx="0">
                  <c:v>0.34800000000000003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9-4243-9978-20611E2628C6}"/>
            </c:ext>
          </c:extLst>
        </c:ser>
        <c:ser>
          <c:idx val="2"/>
          <c:order val="2"/>
          <c:tx>
            <c:strRef>
              <c:f>'tris simple'!$H$210</c:f>
              <c:strCache>
                <c:ptCount val="1"/>
                <c:pt idx="0">
                  <c:v> مش موافق إلى حد ما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simple'!$I$210</c:f>
              <c:numCache>
                <c:formatCode>0%</c:formatCode>
                <c:ptCount val="1"/>
                <c:pt idx="0">
                  <c:v>0.10600000000000001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9-4243-9978-20611E2628C6}"/>
            </c:ext>
          </c:extLst>
        </c:ser>
        <c:ser>
          <c:idx val="3"/>
          <c:order val="3"/>
          <c:tx>
            <c:strRef>
              <c:f>'tris simple'!$H$211</c:f>
              <c:strCache>
                <c:ptCount val="1"/>
                <c:pt idx="0">
                  <c:v>مش موافق بالكل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simple'!$I$211</c:f>
              <c:numCache>
                <c:formatCode>0%</c:formatCode>
                <c:ptCount val="1"/>
                <c:pt idx="0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09-4243-9978-20611E2628C6}"/>
            </c:ext>
          </c:extLst>
        </c:ser>
        <c:ser>
          <c:idx val="4"/>
          <c:order val="4"/>
          <c:tx>
            <c:strRef>
              <c:f>'tris simple'!$H$212</c:f>
              <c:strCache>
                <c:ptCount val="1"/>
                <c:pt idx="0">
                  <c:v> لا اعرف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'tris simple'!$I$212</c:f>
              <c:numCache>
                <c:formatCode>0%</c:formatCode>
                <c:ptCount val="1"/>
                <c:pt idx="0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9-4243-9978-20611E2628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9911168"/>
        <c:axId val="139912704"/>
      </c:barChart>
      <c:catAx>
        <c:axId val="13991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912704"/>
        <c:crosses val="autoZero"/>
        <c:auto val="1"/>
        <c:lblAlgn val="ctr"/>
        <c:lblOffset val="100"/>
        <c:noMultiLvlLbl val="0"/>
      </c:catAx>
      <c:valAx>
        <c:axId val="139912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99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6A094-4203-401A-A6CA-7EAE86EE30FC}" type="datetimeFigureOut">
              <a:rPr lang="fr-FR" smtClean="0"/>
              <a:pPr/>
              <a:t>20/04/2026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8437-D0FF-4C84-B0E3-4D96E0DC42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2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3108-C605-4E78-8684-275E0869262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27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8437-D0FF-4C84-B0E3-4D96E0DC42B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29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8437-D0FF-4C84-B0E3-4D96E0DC42B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34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315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4202" y="705459"/>
            <a:ext cx="2779395" cy="88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chart" Target="../charts/chart6.xml"/><Relationship Id="rId7" Type="http://schemas.openxmlformats.org/officeDocument/2006/relationships/image" Target="../media/image3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mrhod@gnet.tn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9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700"/>
            <a:ext cx="12204700" cy="6870700"/>
            <a:chOff x="-6349" y="-6349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349" y="-6349"/>
              <a:ext cx="12204699" cy="6870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650" y="562819"/>
              <a:ext cx="3071266" cy="16769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1408" y="2525572"/>
            <a:ext cx="6507118" cy="2972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81175" algn="l"/>
              </a:tabLst>
            </a:pPr>
            <a:r>
              <a:rPr lang="fr-FR" spc="-10" dirty="0">
                <a:solidFill>
                  <a:srgbClr val="FFFFFF"/>
                </a:solidFill>
              </a:rPr>
              <a:t>Les habitudes alimentaires des Tunisiens durant le mois de ramadan entre l’héritage culturel et l’influence publicitaire</a:t>
            </a:r>
            <a:br>
              <a:rPr lang="fr-FR" spc="-10" dirty="0">
                <a:solidFill>
                  <a:srgbClr val="FFFFFF"/>
                </a:solidFill>
              </a:rPr>
            </a:br>
            <a:endParaRPr dirty="0"/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fr-FR" sz="2400" dirty="0">
                <a:solidFill>
                  <a:srgbClr val="F8F6CE"/>
                </a:solidFill>
              </a:rPr>
              <a:t>Nébil BELAAM</a:t>
            </a:r>
            <a:r>
              <a:rPr sz="2400" spc="-10" dirty="0">
                <a:solidFill>
                  <a:srgbClr val="F8F6CE"/>
                </a:solidFill>
              </a:rPr>
              <a:t>.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782536" y="5736839"/>
            <a:ext cx="35381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dirty="0">
                <a:solidFill>
                  <a:srgbClr val="FFFFFF"/>
                </a:solidFill>
                <a:latin typeface="+mn-lt"/>
                <a:cs typeface="Arial"/>
              </a:rPr>
              <a:t>Président EMRHOD Consulting</a:t>
            </a:r>
            <a:endParaRPr sz="1800" dirty="0">
              <a:latin typeface="+mn-lt"/>
              <a:cs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33" y="5736839"/>
            <a:ext cx="2021567" cy="112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6"/>
          <p:cNvSpPr txBox="1"/>
          <p:nvPr/>
        </p:nvSpPr>
        <p:spPr>
          <a:xfrm>
            <a:off x="782536" y="6278260"/>
            <a:ext cx="35381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dirty="0">
                <a:solidFill>
                  <a:srgbClr val="FFFFFF"/>
                </a:solidFill>
                <a:latin typeface="+mn-lt"/>
                <a:cs typeface="Arial"/>
              </a:rPr>
              <a:t>Tunis, 2 Avril 2026</a:t>
            </a:r>
            <a:endParaRPr sz="1800" dirty="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-7765" y="749747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252" y="22585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السؤال :  السؤال : باش نقترح عليك سلم من 0 </a:t>
            </a:r>
            <a:r>
              <a:rPr lang="ar-TN" sz="2400" dirty="0" err="1">
                <a:solidFill>
                  <a:schemeClr val="bg1"/>
                </a:solidFill>
              </a:rPr>
              <a:t>الى</a:t>
            </a:r>
            <a:r>
              <a:rPr lang="ar-TN" sz="2400" dirty="0">
                <a:solidFill>
                  <a:schemeClr val="bg1"/>
                </a:solidFill>
              </a:rPr>
              <a:t> 10 </a:t>
            </a:r>
            <a:r>
              <a:rPr lang="ar-TN" sz="2400" dirty="0" err="1">
                <a:solidFill>
                  <a:schemeClr val="bg1"/>
                </a:solidFill>
              </a:rPr>
              <a:t>و</a:t>
            </a:r>
            <a:r>
              <a:rPr lang="ar-TN" sz="2400" dirty="0">
                <a:solidFill>
                  <a:schemeClr val="bg1"/>
                </a:solidFill>
              </a:rPr>
              <a:t> </a:t>
            </a:r>
            <a:r>
              <a:rPr lang="ar-TN" sz="2400" dirty="0" err="1">
                <a:solidFill>
                  <a:schemeClr val="bg1"/>
                </a:solidFill>
              </a:rPr>
              <a:t>انت</a:t>
            </a:r>
            <a:r>
              <a:rPr lang="ar-TN" sz="2400" dirty="0">
                <a:solidFill>
                  <a:schemeClr val="bg1"/>
                </a:solidFill>
              </a:rPr>
              <a:t> باش </a:t>
            </a:r>
            <a:r>
              <a:rPr lang="ar-TN" sz="2400" dirty="0" err="1">
                <a:solidFill>
                  <a:schemeClr val="bg1"/>
                </a:solidFill>
              </a:rPr>
              <a:t>تحددلي</a:t>
            </a:r>
            <a:r>
              <a:rPr lang="ar-TN" sz="2400" dirty="0">
                <a:solidFill>
                  <a:schemeClr val="bg1"/>
                </a:solidFill>
              </a:rPr>
              <a:t> درجة اهتمامك بالإشهار في رمضان   </a:t>
            </a: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 مع العلم </a:t>
            </a:r>
            <a:r>
              <a:rPr lang="ar-TN" sz="2400" dirty="0" err="1">
                <a:solidFill>
                  <a:schemeClr val="bg1"/>
                </a:solidFill>
              </a:rPr>
              <a:t>و</a:t>
            </a:r>
            <a:r>
              <a:rPr lang="ar-TN" sz="2400" dirty="0">
                <a:solidFill>
                  <a:schemeClr val="bg1"/>
                </a:solidFill>
              </a:rPr>
              <a:t> انو 0 يعني انك موش مهتم بالكل </a:t>
            </a:r>
            <a:r>
              <a:rPr lang="ar-TN" sz="2400" dirty="0" err="1">
                <a:solidFill>
                  <a:schemeClr val="bg1"/>
                </a:solidFill>
              </a:rPr>
              <a:t>و</a:t>
            </a:r>
            <a:r>
              <a:rPr lang="ar-TN" sz="2400" dirty="0">
                <a:solidFill>
                  <a:schemeClr val="bg1"/>
                </a:solidFill>
              </a:rPr>
              <a:t> 10 يعني مهتم برشا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98" y="5881777"/>
            <a:ext cx="1870873" cy="9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676400" y="2576831"/>
            <a:ext cx="9372600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078966" y="2417726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783458" y="2418720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556958" y="2403161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350589" y="2438810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155720" y="2422006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088440" y="2438809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909539" y="2431004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782063" y="2440116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686800" y="2431004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9648385" y="2438809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0537982" y="2438809"/>
            <a:ext cx="0" cy="276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928123" y="27727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632615" y="27282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210656" y="27849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413920" y="2744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002587" y="2768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751585" y="27748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910462" y="2795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610268" y="27661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530347" y="2777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465738" y="27849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0279544" y="27449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6" name="Chevron 35"/>
          <p:cNvSpPr/>
          <p:nvPr/>
        </p:nvSpPr>
        <p:spPr>
          <a:xfrm rot="5400000">
            <a:off x="3404170" y="2017361"/>
            <a:ext cx="466603" cy="307675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rot="5400000">
            <a:off x="7136160" y="2285773"/>
            <a:ext cx="466603" cy="2562044"/>
          </a:xfrm>
          <a:prstGeom prst="chevron">
            <a:avLst/>
          </a:prstGeom>
          <a:solidFill>
            <a:srgbClr val="76B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 rot="5400000">
            <a:off x="9815416" y="2936142"/>
            <a:ext cx="466603" cy="1165960"/>
          </a:xfrm>
          <a:prstGeom prst="chevron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42197" y="406555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إهتمام كبير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95951" y="4065551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إهتمام متوسط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32069" y="4065551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إهتمام ظعيف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419507" y="4518019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6600"/>
                </a:solidFill>
              </a:rPr>
              <a:t>15%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40723" y="4518019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6600"/>
                </a:solidFill>
              </a:rPr>
              <a:t>35%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964277" y="4566274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6600"/>
                </a:solidFill>
              </a:rPr>
              <a:t>50%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828584" y="377510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Note de 0 à 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419507" y="378655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Note de 9 à 10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598169" y="374906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Note de 5 à 8</a:t>
            </a:r>
          </a:p>
        </p:txBody>
      </p:sp>
    </p:spTree>
    <p:extLst>
      <p:ext uri="{BB962C8B-B14F-4D97-AF65-F5344CB8AC3E}">
        <p14:creationId xmlns:p14="http://schemas.microsoft.com/office/powerpoint/2010/main" val="185123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990793" y="674687"/>
            <a:ext cx="6201410" cy="6183630"/>
            <a:chOff x="5990793" y="674687"/>
            <a:chExt cx="620141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35983" y="3906418"/>
              <a:ext cx="2156015" cy="29515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97143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59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7143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59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97143" y="681037"/>
            <a:ext cx="5433060" cy="3005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149225" algn="ctr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0" y="2134416"/>
            <a:ext cx="4124325" cy="3943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4400" y="914400"/>
            <a:ext cx="9525000" cy="914400"/>
          </a:xfrm>
          <a:prstGeom prst="wedgeRectCallout">
            <a:avLst>
              <a:gd name="adj1" fmla="val 41322"/>
              <a:gd name="adj2" fmla="val 12570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i="1" dirty="0">
                <a:solidFill>
                  <a:srgbClr val="006600"/>
                </a:solidFill>
              </a:rPr>
              <a:t>Si je m'intéresse à une publicité donnée, est ce que cela veut dire que je suis influencée par le message de cette publicité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2134416"/>
            <a:ext cx="4876800" cy="4190184"/>
          </a:xfrm>
          <a:prstGeom prst="wedgeRectCallout">
            <a:avLst>
              <a:gd name="adj1" fmla="val 94268"/>
              <a:gd name="adj2" fmla="val -271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Pas forcément. </a:t>
            </a:r>
          </a:p>
          <a:p>
            <a:r>
              <a:rPr lang="fr-FR" dirty="0"/>
              <a:t>S’intéresser à une publicité ne veut pas automatiquement dire que tu es influencé par son message.</a:t>
            </a:r>
          </a:p>
          <a:p>
            <a:r>
              <a:rPr lang="fr-FR" dirty="0"/>
              <a:t>Il y a une différence importante entre </a:t>
            </a:r>
            <a:r>
              <a:rPr lang="fr-FR" b="1" dirty="0"/>
              <a:t>attention</a:t>
            </a:r>
            <a:r>
              <a:rPr lang="fr-FR" dirty="0"/>
              <a:t>, </a:t>
            </a:r>
            <a:r>
              <a:rPr lang="fr-FR" b="1" dirty="0"/>
              <a:t>intérêt</a:t>
            </a:r>
            <a:r>
              <a:rPr lang="fr-FR" dirty="0"/>
              <a:t> et </a:t>
            </a:r>
            <a:r>
              <a:rPr lang="fr-FR" b="1" dirty="0"/>
              <a:t>influence.</a:t>
            </a:r>
          </a:p>
          <a:p>
            <a:endParaRPr lang="fr-FR" b="1" dirty="0"/>
          </a:p>
          <a:p>
            <a:r>
              <a:rPr lang="fr-FR" dirty="0"/>
              <a:t>S’y intéresser ≠ être influencé automatiquement.</a:t>
            </a:r>
            <a:br>
              <a:rPr lang="fr-FR" dirty="0"/>
            </a:br>
            <a:endParaRPr lang="fr-FR" dirty="0"/>
          </a:p>
          <a:p>
            <a:r>
              <a:rPr lang="fr-FR" dirty="0"/>
              <a:t>Mais cet intérêt peut être une </a:t>
            </a:r>
            <a:r>
              <a:rPr lang="fr-FR" b="1" dirty="0">
                <a:solidFill>
                  <a:srgbClr val="C00000"/>
                </a:solidFill>
              </a:rPr>
              <a:t>porte d’entrée possible vers l’influence</a:t>
            </a:r>
            <a:r>
              <a:rPr lang="fr-FR" dirty="0"/>
              <a:t>, selon ton esprit critique et le contexte.</a:t>
            </a:r>
          </a:p>
        </p:txBody>
      </p:sp>
      <p:sp>
        <p:nvSpPr>
          <p:cNvPr id="12" name="Titre 8"/>
          <p:cNvSpPr>
            <a:spLocks noGrp="1"/>
          </p:cNvSpPr>
          <p:nvPr>
            <p:ph type="title"/>
          </p:nvPr>
        </p:nvSpPr>
        <p:spPr>
          <a:xfrm>
            <a:off x="17252" y="22585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السؤال :  السؤال : باش نقترح عليك سلم من 0 </a:t>
            </a:r>
            <a:r>
              <a:rPr lang="ar-TN" sz="2400" dirty="0" err="1">
                <a:solidFill>
                  <a:schemeClr val="bg1"/>
                </a:solidFill>
              </a:rPr>
              <a:t>الى</a:t>
            </a:r>
            <a:r>
              <a:rPr lang="ar-TN" sz="2400" dirty="0">
                <a:solidFill>
                  <a:schemeClr val="bg1"/>
                </a:solidFill>
              </a:rPr>
              <a:t> 10 </a:t>
            </a:r>
            <a:r>
              <a:rPr lang="ar-TN" sz="2400" dirty="0" err="1">
                <a:solidFill>
                  <a:schemeClr val="bg1"/>
                </a:solidFill>
              </a:rPr>
              <a:t>و</a:t>
            </a:r>
            <a:r>
              <a:rPr lang="ar-TN" sz="2400" dirty="0">
                <a:solidFill>
                  <a:schemeClr val="bg1"/>
                </a:solidFill>
              </a:rPr>
              <a:t> </a:t>
            </a:r>
            <a:r>
              <a:rPr lang="ar-TN" sz="2400" dirty="0" err="1">
                <a:solidFill>
                  <a:schemeClr val="bg1"/>
                </a:solidFill>
              </a:rPr>
              <a:t>انت</a:t>
            </a:r>
            <a:r>
              <a:rPr lang="ar-TN" sz="2400" dirty="0">
                <a:solidFill>
                  <a:schemeClr val="bg1"/>
                </a:solidFill>
              </a:rPr>
              <a:t> باش </a:t>
            </a:r>
            <a:r>
              <a:rPr lang="ar-TN" sz="2400" dirty="0" err="1">
                <a:solidFill>
                  <a:schemeClr val="bg1"/>
                </a:solidFill>
              </a:rPr>
              <a:t>تحددلي</a:t>
            </a:r>
            <a:r>
              <a:rPr lang="ar-TN" sz="2400" dirty="0">
                <a:solidFill>
                  <a:schemeClr val="bg1"/>
                </a:solidFill>
              </a:rPr>
              <a:t> درجة اهتمامك بالإشهار في رمضان   </a:t>
            </a: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 مع العلم </a:t>
            </a:r>
            <a:r>
              <a:rPr lang="ar-TN" sz="2400" dirty="0" err="1">
                <a:solidFill>
                  <a:schemeClr val="bg1"/>
                </a:solidFill>
              </a:rPr>
              <a:t>و</a:t>
            </a:r>
            <a:r>
              <a:rPr lang="ar-TN" sz="2400" dirty="0">
                <a:solidFill>
                  <a:schemeClr val="bg1"/>
                </a:solidFill>
              </a:rPr>
              <a:t> انو 0 يعني انك موش مهتم بالكل </a:t>
            </a:r>
            <a:r>
              <a:rPr lang="ar-TN" sz="2400" dirty="0" err="1">
                <a:solidFill>
                  <a:schemeClr val="bg1"/>
                </a:solidFill>
              </a:rPr>
              <a:t>و</a:t>
            </a:r>
            <a:r>
              <a:rPr lang="ar-TN" sz="2400" dirty="0">
                <a:solidFill>
                  <a:schemeClr val="bg1"/>
                </a:solidFill>
              </a:rPr>
              <a:t> 10 يعني مهتم برشا </a:t>
            </a:r>
          </a:p>
        </p:txBody>
      </p:sp>
    </p:spTree>
    <p:extLst>
      <p:ext uri="{BB962C8B-B14F-4D97-AF65-F5344CB8AC3E}">
        <p14:creationId xmlns:p14="http://schemas.microsoft.com/office/powerpoint/2010/main" val="179806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683423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36933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:انت شخصيا ترى و انوا الإشهار في رمضان يأثر على قراراتك لشراء أو إستهلاك منتوجات معينة؟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762000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/>
              <a:t>كامل العينة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621123"/>
              </p:ext>
            </p:extLst>
          </p:nvPr>
        </p:nvGraphicFramePr>
        <p:xfrm>
          <a:off x="1194307" y="1378198"/>
          <a:ext cx="4800600" cy="476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Accolade fermante 11"/>
          <p:cNvSpPr/>
          <p:nvPr/>
        </p:nvSpPr>
        <p:spPr>
          <a:xfrm rot="10800000">
            <a:off x="1600200" y="3733800"/>
            <a:ext cx="304800" cy="1617666"/>
          </a:xfrm>
          <a:prstGeom prst="rightBrace">
            <a:avLst>
              <a:gd name="adj1" fmla="val 73427"/>
              <a:gd name="adj2" fmla="val 50000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145" y="3497935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مجموع</a:t>
            </a:r>
            <a:r>
              <a:rPr lang="fr-FR" dirty="0"/>
              <a:t> </a:t>
            </a:r>
            <a:r>
              <a:rPr lang="fr-FR" dirty="0" err="1"/>
              <a:t>يأثر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63145" y="4251522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43%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37735"/>
            <a:ext cx="4729162" cy="2707648"/>
          </a:xfrm>
          <a:prstGeom prst="rect">
            <a:avLst/>
          </a:prstGeom>
        </p:spPr>
      </p:pic>
      <p:sp>
        <p:nvSpPr>
          <p:cNvPr id="20" name="Bulle ronde 19"/>
          <p:cNvSpPr/>
          <p:nvPr/>
        </p:nvSpPr>
        <p:spPr>
          <a:xfrm>
            <a:off x="10020028" y="689773"/>
            <a:ext cx="2135039" cy="2144518"/>
          </a:xfrm>
          <a:prstGeom prst="wedgeEllipseCallout">
            <a:avLst>
              <a:gd name="adj1" fmla="val -29318"/>
              <a:gd name="adj2" fmla="val 822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انت شخصيا ترى و انوا الإشهار في رمضان يأثر على قراراتك لشراء أو إستهلاك منتوجات معينة؟</a:t>
            </a: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ulle ronde 20"/>
          <p:cNvSpPr/>
          <p:nvPr/>
        </p:nvSpPr>
        <p:spPr>
          <a:xfrm>
            <a:off x="6172200" y="689773"/>
            <a:ext cx="2971800" cy="2358227"/>
          </a:xfrm>
          <a:prstGeom prst="wedgeEllipseCallout">
            <a:avLst>
              <a:gd name="adj1" fmla="val 7252"/>
              <a:gd name="adj2" fmla="val 6941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>
                <a:solidFill>
                  <a:schemeClr val="tx1"/>
                </a:solidFill>
              </a:rPr>
              <a:t>سؤال مهم </a:t>
            </a:r>
            <a:r>
              <a:rPr lang="fr-FR">
                <a:solidFill>
                  <a:schemeClr val="tx1"/>
                </a:solidFill>
              </a:rPr>
              <a:t>👍</a:t>
            </a:r>
            <a:br>
              <a:rPr lang="fr-FR">
                <a:solidFill>
                  <a:schemeClr val="tx1"/>
                </a:solidFill>
              </a:rPr>
            </a:br>
            <a:r>
              <a:rPr lang="ar-TN">
                <a:solidFill>
                  <a:schemeClr val="tx1"/>
                </a:solidFill>
              </a:rPr>
              <a:t>لو نجاوبك بصراحة وبشكل موضوعي: </a:t>
            </a:r>
            <a:r>
              <a:rPr lang="ar-TN" b="1">
                <a:solidFill>
                  <a:schemeClr val="tx1"/>
                </a:solidFill>
              </a:rPr>
              <a:t>نعم، الإشهار في رمضان يقدر يأثر على قرارات الشراء عند أغلب الناس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7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066800" y="685800"/>
            <a:ext cx="1828800" cy="594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409032"/>
              </p:ext>
            </p:extLst>
          </p:nvPr>
        </p:nvGraphicFramePr>
        <p:xfrm>
          <a:off x="762000" y="990600"/>
          <a:ext cx="11201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36933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:انت شخصيا ترى و انوا الإشهار في رمضان يأثر على قراراتك لشراء أو إستهلاك منتوجات معينة؟ </a:t>
            </a:r>
          </a:p>
        </p:txBody>
      </p:sp>
      <p:sp>
        <p:nvSpPr>
          <p:cNvPr id="10" name="Ellipse 9"/>
          <p:cNvSpPr/>
          <p:nvPr/>
        </p:nvSpPr>
        <p:spPr>
          <a:xfrm>
            <a:off x="3733800" y="1295400"/>
            <a:ext cx="1066800" cy="2362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153400" y="4953000"/>
            <a:ext cx="1066800" cy="990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953000"/>
            <a:ext cx="1870873" cy="9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38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8818" y="674370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3145" y="681037"/>
            <a:ext cx="5433060" cy="3005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149225" algn="ctr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36933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 السؤال : انت بالذات ، و في رمضان السنا، صادفتشي انك شريت منتوج غذائي على خاطر </a:t>
            </a:r>
            <a:r>
              <a:rPr lang="ar-TN" sz="2400" dirty="0" err="1">
                <a:solidFill>
                  <a:schemeClr val="bg1"/>
                </a:solidFill>
              </a:rPr>
              <a:t>شفتو</a:t>
            </a:r>
            <a:r>
              <a:rPr lang="ar-TN" sz="2400" dirty="0">
                <a:solidFill>
                  <a:schemeClr val="bg1"/>
                </a:solidFill>
              </a:rPr>
              <a:t>  في اشهار معين ؟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921133"/>
              </p:ext>
            </p:extLst>
          </p:nvPr>
        </p:nvGraphicFramePr>
        <p:xfrm>
          <a:off x="926118" y="1981200"/>
          <a:ext cx="5029200" cy="351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7239000" y="598642"/>
            <a:ext cx="415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6600"/>
                </a:solidFill>
              </a:rPr>
              <a:t>شنوا</a:t>
            </a:r>
            <a:r>
              <a:rPr lang="fr-FR" sz="2400" b="1" dirty="0">
                <a:solidFill>
                  <a:srgbClr val="006600"/>
                </a:solidFill>
              </a:rPr>
              <a:t> </a:t>
            </a:r>
            <a:r>
              <a:rPr lang="fr-FR" sz="2400" b="1" dirty="0" err="1">
                <a:solidFill>
                  <a:srgbClr val="006600"/>
                </a:solidFill>
              </a:rPr>
              <a:t>المنتوج</a:t>
            </a:r>
            <a:r>
              <a:rPr lang="fr-FR" sz="2400" b="1" dirty="0">
                <a:solidFill>
                  <a:srgbClr val="006600"/>
                </a:solidFill>
              </a:rPr>
              <a:t> و </a:t>
            </a:r>
            <a:r>
              <a:rPr lang="fr-FR" sz="2400" b="1" dirty="0" err="1">
                <a:solidFill>
                  <a:srgbClr val="006600"/>
                </a:solidFill>
              </a:rPr>
              <a:t>المنتوجات</a:t>
            </a:r>
            <a:r>
              <a:rPr lang="fr-FR" sz="2400" b="1" dirty="0">
                <a:solidFill>
                  <a:srgbClr val="006600"/>
                </a:solidFill>
              </a:rPr>
              <a:t> </a:t>
            </a:r>
            <a:r>
              <a:rPr lang="fr-FR" sz="2400" b="1" dirty="0" err="1">
                <a:solidFill>
                  <a:srgbClr val="006600"/>
                </a:solidFill>
              </a:rPr>
              <a:t>الي</a:t>
            </a:r>
            <a:r>
              <a:rPr lang="fr-FR" sz="2400" b="1" dirty="0">
                <a:solidFill>
                  <a:srgbClr val="006600"/>
                </a:solidFill>
              </a:rPr>
              <a:t> </a:t>
            </a:r>
            <a:r>
              <a:rPr lang="fr-FR" sz="2400" b="1" dirty="0" err="1">
                <a:solidFill>
                  <a:srgbClr val="006600"/>
                </a:solidFill>
              </a:rPr>
              <a:t>شريتهم</a:t>
            </a:r>
            <a:r>
              <a:rPr lang="fr-FR" sz="2400" b="1" dirty="0">
                <a:solidFill>
                  <a:srgbClr val="006600"/>
                </a:solidFill>
              </a:rPr>
              <a:t>؟</a:t>
            </a:r>
          </a:p>
        </p:txBody>
      </p:sp>
      <p:sp>
        <p:nvSpPr>
          <p:cNvPr id="16" name="AutoShape 14" descr="Le yaourt noté 100/100 sur Yuka qui affole les rayons : découvrez pourquoi  il cartonne - Actualité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518931" y="1441272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Principalement, le yaourt et les produits laitiers..</a:t>
            </a:r>
          </a:p>
        </p:txBody>
      </p:sp>
      <p:pic>
        <p:nvPicPr>
          <p:cNvPr id="9232" name="Picture 16" descr="3 choses que vous devriez savoir sur le thon en conserve - 5 ingredients 15  minut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3" b="21562"/>
          <a:stretch/>
        </p:blipFill>
        <p:spPr bwMode="auto">
          <a:xfrm>
            <a:off x="6327741" y="3697626"/>
            <a:ext cx="2804864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59" y="1131294"/>
            <a:ext cx="2283088" cy="17177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60493" y="5412002"/>
            <a:ext cx="1705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n-lt"/>
              </a:rPr>
              <a:t>Biscuit de gaufrette..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69597" y="388635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Thon..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11887200" y="1060307"/>
            <a:ext cx="228600" cy="5176425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07" y="2305390"/>
            <a:ext cx="1971411" cy="139527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320562" y="30746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Gouta..</a:t>
            </a:r>
          </a:p>
        </p:txBody>
      </p:sp>
      <p:pic>
        <p:nvPicPr>
          <p:cNvPr id="9234" name="Picture 18" descr="Images de Biscuit de gaufrette – Téléchargement gratuit sur Freepi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4801" r="5048" b="12536"/>
          <a:stretch/>
        </p:blipFill>
        <p:spPr bwMode="auto">
          <a:xfrm>
            <a:off x="6534970" y="5710062"/>
            <a:ext cx="1956909" cy="10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10653" b="2752"/>
          <a:stretch/>
        </p:blipFill>
        <p:spPr>
          <a:xfrm>
            <a:off x="9901200" y="3428682"/>
            <a:ext cx="1861573" cy="114300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238822" y="4460863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+mn-lt"/>
              </a:rPr>
              <a:t>Chamia</a:t>
            </a:r>
            <a:r>
              <a:rPr lang="fr-FR" dirty="0">
                <a:latin typeface="+mn-lt"/>
              </a:rPr>
              <a:t>..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954212" y="5479352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Café..</a:t>
            </a:r>
          </a:p>
        </p:txBody>
      </p:sp>
      <p:pic>
        <p:nvPicPr>
          <p:cNvPr id="9240" name="Picture 24" descr="Comment faire un bon café ? - Les torréfacteurs frança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44" y="4482348"/>
            <a:ext cx="2453698" cy="20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:إنطباعات و أراء المستهلكين حول الإشهار للمنتوجات الغذائية كثيرة و متنوعة.</a:t>
            </a: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باش نسميلك بعض من العبارات قالوها مستهلكين كيفك، و انت باش تقلي يا لندرا : موافق برشا....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43256"/>
              </p:ext>
            </p:extLst>
          </p:nvPr>
        </p:nvGraphicFramePr>
        <p:xfrm>
          <a:off x="533400" y="1219200"/>
          <a:ext cx="58673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ccolade fermante 13"/>
          <p:cNvSpPr/>
          <p:nvPr/>
        </p:nvSpPr>
        <p:spPr>
          <a:xfrm rot="10800000">
            <a:off x="1219200" y="3200400"/>
            <a:ext cx="304800" cy="2760666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2" y="4038600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600"/>
                </a:solidFill>
              </a:rPr>
              <a:t>مجموع</a:t>
            </a:r>
            <a:r>
              <a:rPr lang="fr-FR" sz="2000" b="1" dirty="0">
                <a:solidFill>
                  <a:srgbClr val="006600"/>
                </a:solidFill>
              </a:rPr>
              <a:t> </a:t>
            </a:r>
            <a:r>
              <a:rPr lang="fr-FR" sz="2000" b="1" dirty="0" err="1">
                <a:solidFill>
                  <a:srgbClr val="006600"/>
                </a:solidFill>
              </a:rPr>
              <a:t>موافق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289" y="472376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6600"/>
                </a:solidFill>
              </a:rPr>
              <a:t>61%</a:t>
            </a:r>
          </a:p>
        </p:txBody>
      </p:sp>
      <p:sp>
        <p:nvSpPr>
          <p:cNvPr id="16" name="Accolade fermante 15"/>
          <p:cNvSpPr/>
          <p:nvPr/>
        </p:nvSpPr>
        <p:spPr>
          <a:xfrm rot="10800000">
            <a:off x="1234138" y="1428184"/>
            <a:ext cx="304800" cy="1676400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52" y="93059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مجموع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مش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موافق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036" y="168160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31%</a:t>
            </a:r>
          </a:p>
        </p:txBody>
      </p:sp>
      <p:pic>
        <p:nvPicPr>
          <p:cNvPr id="1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2536" y="3682957"/>
            <a:ext cx="2145860" cy="2946125"/>
          </a:xfrm>
          <a:prstGeom prst="rect">
            <a:avLst/>
          </a:prstGeom>
        </p:spPr>
      </p:pic>
      <p:sp>
        <p:nvSpPr>
          <p:cNvPr id="19" name="object 6"/>
          <p:cNvSpPr/>
          <p:nvPr/>
        </p:nvSpPr>
        <p:spPr>
          <a:xfrm>
            <a:off x="6477000" y="1673548"/>
            <a:ext cx="4870480" cy="4730104"/>
          </a:xfrm>
          <a:custGeom>
            <a:avLst/>
            <a:gdLst/>
            <a:ahLst/>
            <a:cxnLst/>
            <a:rect l="l" t="t" r="r" b="b"/>
            <a:pathLst>
              <a:path w="5433059" h="5495925">
                <a:moveTo>
                  <a:pt x="5432856" y="0"/>
                </a:moveTo>
                <a:lnTo>
                  <a:pt x="0" y="0"/>
                </a:lnTo>
                <a:lnTo>
                  <a:pt x="0" y="5495925"/>
                </a:lnTo>
                <a:lnTo>
                  <a:pt x="5432856" y="5495925"/>
                </a:lnTo>
                <a:lnTo>
                  <a:pt x="543285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5864240" y="247699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 err="1">
                <a:solidFill>
                  <a:srgbClr val="006600"/>
                </a:solidFill>
              </a:rPr>
              <a:t>فيها</a:t>
            </a:r>
            <a:r>
              <a:rPr lang="fr-FR" sz="3200" b="1" dirty="0">
                <a:solidFill>
                  <a:srgbClr val="006600"/>
                </a:solidFill>
              </a:rPr>
              <a:t> </a:t>
            </a:r>
            <a:r>
              <a:rPr lang="fr-FR" sz="3200" b="1" dirty="0" err="1">
                <a:solidFill>
                  <a:srgbClr val="006600"/>
                </a:solidFill>
              </a:rPr>
              <a:t>مغالطات</a:t>
            </a:r>
            <a:r>
              <a:rPr lang="fr-FR" sz="3200" b="1" dirty="0">
                <a:solidFill>
                  <a:srgbClr val="006600"/>
                </a:solidFill>
              </a:rPr>
              <a:t> </a:t>
            </a:r>
            <a:r>
              <a:rPr lang="fr-FR" sz="3200" b="1" dirty="0" err="1">
                <a:solidFill>
                  <a:srgbClr val="006600"/>
                </a:solidFill>
              </a:rPr>
              <a:t>وعدم</a:t>
            </a:r>
            <a:r>
              <a:rPr lang="fr-FR" sz="3200" b="1" dirty="0">
                <a:solidFill>
                  <a:srgbClr val="006600"/>
                </a:solidFill>
              </a:rPr>
              <a:t> </a:t>
            </a:r>
            <a:r>
              <a:rPr lang="fr-FR" sz="3200" b="1" dirty="0" err="1">
                <a:solidFill>
                  <a:srgbClr val="006600"/>
                </a:solidFill>
              </a:rPr>
              <a:t>مصداقية</a:t>
            </a:r>
            <a:endParaRPr lang="fr-FR" sz="3200" b="1" dirty="0">
              <a:solidFill>
                <a:srgbClr val="006600"/>
              </a:solidFill>
            </a:endParaRPr>
          </a:p>
          <a:p>
            <a:pPr algn="ctr"/>
            <a:endParaRPr lang="fr-FR" dirty="0"/>
          </a:p>
          <a:p>
            <a:pPr algn="ctr"/>
            <a:r>
              <a:rPr lang="fr-FR" dirty="0" err="1"/>
              <a:t>مثلا</a:t>
            </a:r>
            <a:r>
              <a:rPr lang="fr-FR" dirty="0"/>
              <a:t> </a:t>
            </a:r>
            <a:r>
              <a:rPr lang="fr-FR" dirty="0" err="1"/>
              <a:t>يقولو</a:t>
            </a:r>
            <a:r>
              <a:rPr lang="fr-FR" dirty="0"/>
              <a:t> </a:t>
            </a:r>
            <a:r>
              <a:rPr lang="fr-FR" dirty="0" err="1"/>
              <a:t>منتوج</a:t>
            </a:r>
            <a:r>
              <a:rPr lang="fr-FR" dirty="0"/>
              <a:t> </a:t>
            </a:r>
            <a:r>
              <a:rPr lang="fr-FR" dirty="0" err="1"/>
              <a:t>باهي</a:t>
            </a:r>
            <a:r>
              <a:rPr lang="fr-FR" dirty="0"/>
              <a:t> </a:t>
            </a:r>
            <a:r>
              <a:rPr lang="fr-FR" dirty="0" err="1"/>
              <a:t>برشة</a:t>
            </a:r>
            <a:r>
              <a:rPr lang="fr-FR" dirty="0"/>
              <a:t> </a:t>
            </a:r>
            <a:r>
              <a:rPr lang="fr-FR" dirty="0" err="1"/>
              <a:t>ولكن</a:t>
            </a:r>
            <a:r>
              <a:rPr lang="fr-FR" dirty="0"/>
              <a:t> </a:t>
            </a:r>
            <a:r>
              <a:rPr lang="fr-FR" dirty="0" err="1"/>
              <a:t>فالحقيقة</a:t>
            </a:r>
            <a:r>
              <a:rPr lang="fr-FR" dirty="0"/>
              <a:t> </a:t>
            </a:r>
            <a:r>
              <a:rPr lang="fr-FR" dirty="0" err="1"/>
              <a:t>مش</a:t>
            </a:r>
            <a:r>
              <a:rPr lang="fr-FR" dirty="0"/>
              <a:t> </a:t>
            </a:r>
            <a:r>
              <a:rPr lang="fr-FR" dirty="0" err="1"/>
              <a:t>باهي</a:t>
            </a:r>
            <a:r>
              <a:rPr lang="fr-FR" dirty="0"/>
              <a:t> </a:t>
            </a:r>
            <a:r>
              <a:rPr lang="fr-FR" dirty="0" err="1"/>
              <a:t>بالكل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/>
              <a:t>أو</a:t>
            </a:r>
            <a:r>
              <a:rPr lang="fr-FR" dirty="0"/>
              <a:t> </a:t>
            </a:r>
            <a:r>
              <a:rPr lang="fr-FR" dirty="0" err="1"/>
              <a:t>يقولو</a:t>
            </a:r>
            <a:r>
              <a:rPr lang="fr-FR" dirty="0"/>
              <a:t> </a:t>
            </a:r>
            <a:r>
              <a:rPr lang="fr-FR" dirty="0" err="1"/>
              <a:t>فيه</a:t>
            </a:r>
            <a:r>
              <a:rPr lang="fr-FR" dirty="0"/>
              <a:t> </a:t>
            </a:r>
            <a:r>
              <a:rPr lang="fr-FR" dirty="0" err="1"/>
              <a:t>كمية</a:t>
            </a:r>
            <a:r>
              <a:rPr lang="fr-FR" dirty="0"/>
              <a:t> </a:t>
            </a:r>
            <a:r>
              <a:rPr lang="fr-FR" dirty="0" err="1"/>
              <a:t>زايدة</a:t>
            </a:r>
            <a:r>
              <a:rPr lang="fr-FR" dirty="0"/>
              <a:t> </a:t>
            </a:r>
            <a:r>
              <a:rPr lang="fr-FR" dirty="0" err="1"/>
              <a:t>او</a:t>
            </a:r>
            <a:r>
              <a:rPr lang="fr-FR" dirty="0"/>
              <a:t> </a:t>
            </a:r>
            <a:r>
              <a:rPr lang="fr-FR" dirty="0" err="1"/>
              <a:t>تخفيض</a:t>
            </a:r>
            <a:r>
              <a:rPr lang="fr-FR" dirty="0"/>
              <a:t> و في </a:t>
            </a:r>
            <a:r>
              <a:rPr lang="fr-FR" dirty="0" err="1"/>
              <a:t>الحقيقة</a:t>
            </a:r>
            <a:r>
              <a:rPr lang="fr-FR" dirty="0"/>
              <a:t> </a:t>
            </a:r>
            <a:r>
              <a:rPr lang="fr-FR" dirty="0" err="1"/>
              <a:t>موش</a:t>
            </a:r>
            <a:r>
              <a:rPr lang="fr-FR" dirty="0"/>
              <a:t> </a:t>
            </a:r>
            <a:r>
              <a:rPr lang="fr-FR" dirty="0" err="1"/>
              <a:t>صحيح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/>
              <a:t>شنية</a:t>
            </a:r>
            <a:r>
              <a:rPr lang="fr-FR" dirty="0"/>
              <a:t> </a:t>
            </a:r>
            <a:r>
              <a:rPr lang="fr-FR" dirty="0" err="1"/>
              <a:t>درجة</a:t>
            </a:r>
            <a:r>
              <a:rPr lang="fr-FR" dirty="0"/>
              <a:t> </a:t>
            </a:r>
            <a:r>
              <a:rPr lang="fr-FR" dirty="0" err="1"/>
              <a:t>موافقتك</a:t>
            </a:r>
            <a:r>
              <a:rPr lang="fr-FR" dirty="0"/>
              <a:t> </a:t>
            </a:r>
            <a:r>
              <a:rPr lang="fr-FR" dirty="0" err="1"/>
              <a:t>الى</a:t>
            </a:r>
            <a:r>
              <a:rPr lang="fr-FR" dirty="0"/>
              <a:t> </a:t>
            </a:r>
            <a:r>
              <a:rPr lang="fr-FR" dirty="0" err="1"/>
              <a:t>كلام</a:t>
            </a:r>
            <a:r>
              <a:rPr lang="fr-FR" dirty="0"/>
              <a:t> </a:t>
            </a:r>
            <a:r>
              <a:rPr lang="fr-FR" dirty="0" err="1"/>
              <a:t>هذا</a:t>
            </a:r>
            <a:r>
              <a:rPr lang="fr-FR" dirty="0"/>
              <a:t> </a:t>
            </a:r>
            <a:r>
              <a:rPr lang="fr-FR" dirty="0" err="1"/>
              <a:t>تقول</a:t>
            </a:r>
            <a:r>
              <a:rPr lang="fr-FR" dirty="0"/>
              <a:t> </a:t>
            </a:r>
            <a:r>
              <a:rPr lang="fr-FR" dirty="0" err="1"/>
              <a:t>إلي</a:t>
            </a:r>
            <a:r>
              <a:rPr lang="fr-FR" dirty="0"/>
              <a:t> </a:t>
            </a:r>
            <a:r>
              <a:rPr lang="fr-FR" dirty="0" err="1"/>
              <a:t>إنت</a:t>
            </a:r>
            <a:r>
              <a:rPr lang="fr-FR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53256" y="1857364"/>
            <a:ext cx="381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TN" dirty="0" err="1"/>
              <a:t>ثما</a:t>
            </a:r>
            <a:r>
              <a:rPr lang="ar-TN" dirty="0"/>
              <a:t> شكون يعتقد اللي الإشهار لبعض المواد الغذائية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80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:إنطباعات و أراء المستهلكين حول الإشهار للمنتوجات الغذائية كثيرة و متنوعة.</a:t>
            </a: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باش نسميلك بعض من العبارات قالوها مستهلكين كيفك، و انت باش تقلي يا لندرا : موافق برشا....</a:t>
            </a:r>
          </a:p>
        </p:txBody>
      </p:sp>
      <p:sp>
        <p:nvSpPr>
          <p:cNvPr id="14" name="Accolade fermante 13"/>
          <p:cNvSpPr/>
          <p:nvPr/>
        </p:nvSpPr>
        <p:spPr>
          <a:xfrm rot="10800000">
            <a:off x="2057400" y="2895600"/>
            <a:ext cx="304800" cy="3208498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2" y="4038600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600"/>
                </a:solidFill>
              </a:rPr>
              <a:t>مجموع</a:t>
            </a:r>
            <a:r>
              <a:rPr lang="fr-FR" sz="2000" b="1" dirty="0">
                <a:solidFill>
                  <a:srgbClr val="006600"/>
                </a:solidFill>
              </a:rPr>
              <a:t> </a:t>
            </a:r>
            <a:r>
              <a:rPr lang="fr-FR" sz="2000" b="1" dirty="0" err="1">
                <a:solidFill>
                  <a:srgbClr val="006600"/>
                </a:solidFill>
              </a:rPr>
              <a:t>موافق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289" y="472376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6600"/>
                </a:solidFill>
              </a:rPr>
              <a:t>68%</a:t>
            </a:r>
          </a:p>
        </p:txBody>
      </p:sp>
      <p:sp>
        <p:nvSpPr>
          <p:cNvPr id="16" name="Accolade fermante 15"/>
          <p:cNvSpPr/>
          <p:nvPr/>
        </p:nvSpPr>
        <p:spPr>
          <a:xfrm rot="10800000">
            <a:off x="2057400" y="1447799"/>
            <a:ext cx="304800" cy="1387013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52" y="93059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مجموع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مش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موافق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036" y="168160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28%</a:t>
            </a:r>
          </a:p>
        </p:txBody>
      </p:sp>
      <p:pic>
        <p:nvPicPr>
          <p:cNvPr id="1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2536" y="3682957"/>
            <a:ext cx="2145860" cy="2946125"/>
          </a:xfrm>
          <a:prstGeom prst="rect">
            <a:avLst/>
          </a:prstGeom>
        </p:spPr>
      </p:pic>
      <p:sp>
        <p:nvSpPr>
          <p:cNvPr id="19" name="object 6"/>
          <p:cNvSpPr/>
          <p:nvPr/>
        </p:nvSpPr>
        <p:spPr>
          <a:xfrm>
            <a:off x="6477000" y="1673548"/>
            <a:ext cx="4870480" cy="4730104"/>
          </a:xfrm>
          <a:custGeom>
            <a:avLst/>
            <a:gdLst/>
            <a:ahLst/>
            <a:cxnLst/>
            <a:rect l="l" t="t" r="r" b="b"/>
            <a:pathLst>
              <a:path w="5433059" h="5495925">
                <a:moveTo>
                  <a:pt x="5432856" y="0"/>
                </a:moveTo>
                <a:lnTo>
                  <a:pt x="0" y="0"/>
                </a:lnTo>
                <a:lnTo>
                  <a:pt x="0" y="5495925"/>
                </a:lnTo>
                <a:lnTo>
                  <a:pt x="5432856" y="5495925"/>
                </a:lnTo>
                <a:lnTo>
                  <a:pt x="543285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04625" y="275053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ar-TN" dirty="0"/>
              <a:t>ثما شكون يعتقد اللي الإشهار لبعض المواد الغذائية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ar-TN" sz="3200" b="1" dirty="0">
                <a:solidFill>
                  <a:srgbClr val="006600"/>
                </a:solidFill>
              </a:rPr>
              <a:t> ينجم يكون </a:t>
            </a:r>
            <a:r>
              <a:rPr lang="ar-TN" sz="3200" b="1" dirty="0" err="1">
                <a:solidFill>
                  <a:srgbClr val="006600"/>
                </a:solidFill>
              </a:rPr>
              <a:t>عندو</a:t>
            </a:r>
            <a:endParaRPr lang="fr-FR" sz="3200" b="1" dirty="0">
              <a:solidFill>
                <a:srgbClr val="006600"/>
              </a:solidFill>
            </a:endParaRPr>
          </a:p>
          <a:p>
            <a:pPr algn="ctr"/>
            <a:r>
              <a:rPr lang="ar-TN" sz="3200" b="1" dirty="0">
                <a:solidFill>
                  <a:srgbClr val="006600"/>
                </a:solidFill>
              </a:rPr>
              <a:t> تأثير سلبي على الصحة</a:t>
            </a:r>
            <a:endParaRPr lang="fr-FR" sz="3200" b="1" dirty="0">
              <a:solidFill>
                <a:srgbClr val="006600"/>
              </a:solidFill>
            </a:endParaRPr>
          </a:p>
          <a:p>
            <a:pPr algn="ctr"/>
            <a:endParaRPr lang="fr-FR" dirty="0"/>
          </a:p>
          <a:p>
            <a:pPr algn="ctr"/>
            <a:r>
              <a:rPr lang="ar-TN" dirty="0"/>
              <a:t> (كيف المنتجات الغنية بالسكر، الملح، الدهون...)</a:t>
            </a:r>
            <a:endParaRPr lang="fr-FR" dirty="0"/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04248"/>
              </p:ext>
            </p:extLst>
          </p:nvPr>
        </p:nvGraphicFramePr>
        <p:xfrm>
          <a:off x="1219201" y="990600"/>
          <a:ext cx="5655212" cy="563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88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:إنطباعات و أراء المستهلكين حول الإشهار للمنتوجات الغذائية كثيرة و متنوعة.</a:t>
            </a: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باش نسميلك بعض من العبارات قالوها مستهلكين كيفك، و انت باش تقلي يا لندرا : موافق برشا....</a:t>
            </a:r>
          </a:p>
        </p:txBody>
      </p:sp>
      <p:sp>
        <p:nvSpPr>
          <p:cNvPr id="14" name="Accolade fermante 13"/>
          <p:cNvSpPr/>
          <p:nvPr/>
        </p:nvSpPr>
        <p:spPr>
          <a:xfrm rot="10800000">
            <a:off x="2057400" y="2895600"/>
            <a:ext cx="304800" cy="3208498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2" y="4038600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600"/>
                </a:solidFill>
              </a:rPr>
              <a:t>مجموع</a:t>
            </a:r>
            <a:r>
              <a:rPr lang="fr-FR" sz="2000" b="1" dirty="0">
                <a:solidFill>
                  <a:srgbClr val="006600"/>
                </a:solidFill>
              </a:rPr>
              <a:t> </a:t>
            </a:r>
            <a:r>
              <a:rPr lang="fr-FR" sz="2000" b="1" dirty="0" err="1">
                <a:solidFill>
                  <a:srgbClr val="006600"/>
                </a:solidFill>
              </a:rPr>
              <a:t>موافق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289" y="472376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6600"/>
                </a:solidFill>
              </a:rPr>
              <a:t>66%</a:t>
            </a:r>
          </a:p>
        </p:txBody>
      </p:sp>
      <p:sp>
        <p:nvSpPr>
          <p:cNvPr id="16" name="Accolade fermante 15"/>
          <p:cNvSpPr/>
          <p:nvPr/>
        </p:nvSpPr>
        <p:spPr>
          <a:xfrm rot="10800000">
            <a:off x="2057400" y="1447799"/>
            <a:ext cx="304800" cy="1387013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52" y="93059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مجموع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مش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موافق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036" y="168160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31%</a:t>
            </a:r>
          </a:p>
        </p:txBody>
      </p:sp>
      <p:pic>
        <p:nvPicPr>
          <p:cNvPr id="1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2536" y="3682957"/>
            <a:ext cx="2145860" cy="2946125"/>
          </a:xfrm>
          <a:prstGeom prst="rect">
            <a:avLst/>
          </a:prstGeom>
        </p:spPr>
      </p:pic>
      <p:sp>
        <p:nvSpPr>
          <p:cNvPr id="19" name="object 6"/>
          <p:cNvSpPr/>
          <p:nvPr/>
        </p:nvSpPr>
        <p:spPr>
          <a:xfrm>
            <a:off x="6477000" y="1673548"/>
            <a:ext cx="4870480" cy="4730104"/>
          </a:xfrm>
          <a:custGeom>
            <a:avLst/>
            <a:gdLst/>
            <a:ahLst/>
            <a:cxnLst/>
            <a:rect l="l" t="t" r="r" b="b"/>
            <a:pathLst>
              <a:path w="5433059" h="5495925">
                <a:moveTo>
                  <a:pt x="5432856" y="0"/>
                </a:moveTo>
                <a:lnTo>
                  <a:pt x="0" y="0"/>
                </a:lnTo>
                <a:lnTo>
                  <a:pt x="0" y="5495925"/>
                </a:lnTo>
                <a:lnTo>
                  <a:pt x="5432856" y="5495925"/>
                </a:lnTo>
                <a:lnTo>
                  <a:pt x="543285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04625" y="2750531"/>
            <a:ext cx="55537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ar-TN" dirty="0"/>
              <a:t>ثما شكون يقول </a:t>
            </a:r>
            <a:r>
              <a:rPr lang="ar-TN" dirty="0" err="1"/>
              <a:t>إللي</a:t>
            </a:r>
            <a:r>
              <a:rPr lang="ar-TN" dirty="0"/>
              <a:t> الإشهار </a:t>
            </a:r>
            <a:r>
              <a:rPr lang="ar-TN" dirty="0" err="1"/>
              <a:t>يمكني</a:t>
            </a:r>
            <a:r>
              <a:rPr lang="ar-TN" dirty="0"/>
              <a:t> من اني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ar-TN" sz="3200" dirty="0"/>
              <a:t> </a:t>
            </a:r>
            <a:r>
              <a:rPr lang="ar-TN" sz="3200" b="1" dirty="0">
                <a:solidFill>
                  <a:srgbClr val="006600"/>
                </a:solidFill>
              </a:rPr>
              <a:t>نعرف الي ثما تخفيضات على بعض المنتوجات</a:t>
            </a:r>
            <a:endParaRPr lang="fr-FR" sz="3200" b="1" dirty="0">
              <a:solidFill>
                <a:srgbClr val="006600"/>
              </a:solidFill>
            </a:endParaRPr>
          </a:p>
          <a:p>
            <a:pPr algn="ctr"/>
            <a:r>
              <a:rPr lang="ar-TN" sz="3200" b="1" dirty="0">
                <a:solidFill>
                  <a:srgbClr val="006600"/>
                </a:solidFill>
              </a:rPr>
              <a:t> و تربحني عند الشراء</a:t>
            </a:r>
            <a:endParaRPr lang="fr-FR" sz="3200" b="1" dirty="0">
              <a:solidFill>
                <a:srgbClr val="0066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929731"/>
              </p:ext>
            </p:extLst>
          </p:nvPr>
        </p:nvGraphicFramePr>
        <p:xfrm>
          <a:off x="1295400" y="930591"/>
          <a:ext cx="5638800" cy="569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177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:إنطباعات و أراء المستهلكين حول الإشهار للمنتوجات الغذائية كثيرة و متنوعة.</a:t>
            </a: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باش نسميلك بعض من العبارات قالوها مستهلكين كيفك، و انت باش تقلي يا لندرا : موافق برشا....</a:t>
            </a:r>
          </a:p>
        </p:txBody>
      </p:sp>
      <p:sp>
        <p:nvSpPr>
          <p:cNvPr id="14" name="Accolade fermante 13"/>
          <p:cNvSpPr/>
          <p:nvPr/>
        </p:nvSpPr>
        <p:spPr>
          <a:xfrm rot="10800000">
            <a:off x="2057400" y="2895600"/>
            <a:ext cx="304800" cy="3208498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2" y="4038600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600"/>
                </a:solidFill>
              </a:rPr>
              <a:t>مجموع</a:t>
            </a:r>
            <a:r>
              <a:rPr lang="fr-FR" sz="2000" b="1" dirty="0">
                <a:solidFill>
                  <a:srgbClr val="006600"/>
                </a:solidFill>
              </a:rPr>
              <a:t> </a:t>
            </a:r>
            <a:r>
              <a:rPr lang="fr-FR" sz="2000" b="1" dirty="0" err="1">
                <a:solidFill>
                  <a:srgbClr val="006600"/>
                </a:solidFill>
              </a:rPr>
              <a:t>موافق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289" y="472376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6600"/>
                </a:solidFill>
              </a:rPr>
              <a:t>74%</a:t>
            </a:r>
          </a:p>
        </p:txBody>
      </p:sp>
      <p:sp>
        <p:nvSpPr>
          <p:cNvPr id="16" name="Accolade fermante 15"/>
          <p:cNvSpPr/>
          <p:nvPr/>
        </p:nvSpPr>
        <p:spPr>
          <a:xfrm rot="10800000">
            <a:off x="2057400" y="1447799"/>
            <a:ext cx="304800" cy="1387013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52" y="93059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مجموع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مش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موافق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037" y="1681609"/>
            <a:ext cx="904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21%</a:t>
            </a:r>
          </a:p>
        </p:txBody>
      </p:sp>
      <p:pic>
        <p:nvPicPr>
          <p:cNvPr id="1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2536" y="3682957"/>
            <a:ext cx="2145860" cy="2946125"/>
          </a:xfrm>
          <a:prstGeom prst="rect">
            <a:avLst/>
          </a:prstGeom>
        </p:spPr>
      </p:pic>
      <p:sp>
        <p:nvSpPr>
          <p:cNvPr id="19" name="object 6"/>
          <p:cNvSpPr/>
          <p:nvPr/>
        </p:nvSpPr>
        <p:spPr>
          <a:xfrm>
            <a:off x="6477000" y="1673548"/>
            <a:ext cx="4870480" cy="4730104"/>
          </a:xfrm>
          <a:custGeom>
            <a:avLst/>
            <a:gdLst/>
            <a:ahLst/>
            <a:cxnLst/>
            <a:rect l="l" t="t" r="r" b="b"/>
            <a:pathLst>
              <a:path w="5433059" h="5495925">
                <a:moveTo>
                  <a:pt x="5432856" y="0"/>
                </a:moveTo>
                <a:lnTo>
                  <a:pt x="0" y="0"/>
                </a:lnTo>
                <a:lnTo>
                  <a:pt x="0" y="5495925"/>
                </a:lnTo>
                <a:lnTo>
                  <a:pt x="5432856" y="5495925"/>
                </a:lnTo>
                <a:lnTo>
                  <a:pt x="543285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04625" y="2750531"/>
            <a:ext cx="55537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ar-TN" dirty="0"/>
              <a:t>ثما شكون يقول </a:t>
            </a:r>
            <a:r>
              <a:rPr lang="ar-TN" dirty="0" err="1"/>
              <a:t>إللي</a:t>
            </a:r>
            <a:r>
              <a:rPr lang="ar-TN" dirty="0"/>
              <a:t> الإشهار </a:t>
            </a:r>
            <a:r>
              <a:rPr lang="ar-TN" dirty="0" err="1"/>
              <a:t>يمكني</a:t>
            </a:r>
            <a:r>
              <a:rPr lang="ar-TN" dirty="0"/>
              <a:t> من اني</a:t>
            </a:r>
            <a:endParaRPr lang="fr-FR" dirty="0"/>
          </a:p>
          <a:p>
            <a:pPr algn="ctr"/>
            <a:r>
              <a:rPr lang="ar-TN" dirty="0"/>
              <a:t> </a:t>
            </a:r>
            <a:endParaRPr lang="fr-FR" dirty="0"/>
          </a:p>
          <a:p>
            <a:pPr algn="ctr"/>
            <a:r>
              <a:rPr lang="ar-TN" sz="3200" b="1" dirty="0">
                <a:solidFill>
                  <a:srgbClr val="006600"/>
                </a:solidFill>
              </a:rPr>
              <a:t>نكتشف منتوجات جديدة</a:t>
            </a:r>
            <a:endParaRPr lang="fr-FR" sz="3200" b="1" dirty="0">
              <a:solidFill>
                <a:srgbClr val="006600"/>
              </a:solidFill>
            </a:endParaRPr>
          </a:p>
          <a:p>
            <a:pPr algn="ctr"/>
            <a:r>
              <a:rPr lang="ar-TN" sz="3200" b="1" dirty="0">
                <a:solidFill>
                  <a:srgbClr val="006600"/>
                </a:solidFill>
              </a:rPr>
              <a:t> ماكنتش نعرف الي هي موجودة</a:t>
            </a:r>
            <a:endParaRPr lang="fr-FR" sz="4800" b="1" dirty="0">
              <a:solidFill>
                <a:srgbClr val="006600"/>
              </a:solidFill>
            </a:endParaRPr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844630"/>
              </p:ext>
            </p:extLst>
          </p:nvPr>
        </p:nvGraphicFramePr>
        <p:xfrm>
          <a:off x="1575692" y="1066800"/>
          <a:ext cx="558710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22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:إنطباعات و أراء المستهلكين حول الإشهار للمنتوجات الغذائية كثيرة و متنوعة.</a:t>
            </a: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باش نسميلك بعض من العبارات قالوها مستهلكين كيفك، و انت باش تقلي يا لندرا : موافق برشا....</a:t>
            </a:r>
          </a:p>
        </p:txBody>
      </p:sp>
      <p:sp>
        <p:nvSpPr>
          <p:cNvPr id="14" name="Accolade fermante 13"/>
          <p:cNvSpPr/>
          <p:nvPr/>
        </p:nvSpPr>
        <p:spPr>
          <a:xfrm rot="10800000">
            <a:off x="1546292" y="2204829"/>
            <a:ext cx="304800" cy="3801100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2" y="4038600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600"/>
                </a:solidFill>
              </a:rPr>
              <a:t>مجموع</a:t>
            </a:r>
            <a:r>
              <a:rPr lang="fr-FR" sz="2000" b="1" dirty="0">
                <a:solidFill>
                  <a:srgbClr val="006600"/>
                </a:solidFill>
              </a:rPr>
              <a:t> </a:t>
            </a:r>
            <a:r>
              <a:rPr lang="fr-FR" sz="2000" b="1" dirty="0" err="1">
                <a:solidFill>
                  <a:srgbClr val="006600"/>
                </a:solidFill>
              </a:rPr>
              <a:t>موافق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289" y="472376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6600"/>
                </a:solidFill>
              </a:rPr>
              <a:t>80%</a:t>
            </a:r>
          </a:p>
        </p:txBody>
      </p:sp>
      <p:sp>
        <p:nvSpPr>
          <p:cNvPr id="16" name="Accolade fermante 15"/>
          <p:cNvSpPr/>
          <p:nvPr/>
        </p:nvSpPr>
        <p:spPr>
          <a:xfrm rot="10800000">
            <a:off x="1594114" y="1371600"/>
            <a:ext cx="304800" cy="685800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52" y="93059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مجموع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مش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موافق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432" y="145203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17%</a:t>
            </a:r>
          </a:p>
        </p:txBody>
      </p:sp>
      <p:pic>
        <p:nvPicPr>
          <p:cNvPr id="1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2536" y="3682957"/>
            <a:ext cx="2145860" cy="2946125"/>
          </a:xfrm>
          <a:prstGeom prst="rect">
            <a:avLst/>
          </a:prstGeom>
        </p:spPr>
      </p:pic>
      <p:sp>
        <p:nvSpPr>
          <p:cNvPr id="19" name="object 6"/>
          <p:cNvSpPr/>
          <p:nvPr/>
        </p:nvSpPr>
        <p:spPr>
          <a:xfrm>
            <a:off x="6477000" y="1673548"/>
            <a:ext cx="4870480" cy="4730104"/>
          </a:xfrm>
          <a:custGeom>
            <a:avLst/>
            <a:gdLst/>
            <a:ahLst/>
            <a:cxnLst/>
            <a:rect l="l" t="t" r="r" b="b"/>
            <a:pathLst>
              <a:path w="5433059" h="5495925">
                <a:moveTo>
                  <a:pt x="5432856" y="0"/>
                </a:moveTo>
                <a:lnTo>
                  <a:pt x="0" y="0"/>
                </a:lnTo>
                <a:lnTo>
                  <a:pt x="0" y="5495925"/>
                </a:lnTo>
                <a:lnTo>
                  <a:pt x="5432856" y="5495925"/>
                </a:lnTo>
                <a:lnTo>
                  <a:pt x="543285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35354" y="2057400"/>
            <a:ext cx="55537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dirty="0"/>
              <a:t>فما شكون يقول الي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ar-TN" sz="3600" dirty="0">
                <a:solidFill>
                  <a:srgbClr val="006600"/>
                </a:solidFill>
              </a:rPr>
              <a:t> </a:t>
            </a:r>
            <a:r>
              <a:rPr lang="ar-TN" sz="2800" b="1" dirty="0">
                <a:solidFill>
                  <a:srgbClr val="006600"/>
                </a:solidFill>
              </a:rPr>
              <a:t>الإشهار حاجة لازمة</a:t>
            </a:r>
            <a:endParaRPr lang="fr-FR" sz="2800" b="1" dirty="0">
              <a:solidFill>
                <a:srgbClr val="006600"/>
              </a:solidFill>
            </a:endParaRPr>
          </a:p>
          <a:p>
            <a:pPr algn="ctr"/>
            <a:endParaRPr lang="fr-FR" sz="2800" b="1" dirty="0">
              <a:solidFill>
                <a:srgbClr val="006600"/>
              </a:solidFill>
            </a:endParaRPr>
          </a:p>
          <a:p>
            <a:pPr algn="ctr"/>
            <a:r>
              <a:rPr lang="ar-TN" sz="2800" b="1" dirty="0">
                <a:solidFill>
                  <a:srgbClr val="006600"/>
                </a:solidFill>
              </a:rPr>
              <a:t> و مفيدة للحركية الاقتصادية في البلاد</a:t>
            </a:r>
            <a:endParaRPr lang="fr-FR" sz="2800" b="1" dirty="0">
              <a:solidFill>
                <a:srgbClr val="006600"/>
              </a:solidFill>
            </a:endParaRPr>
          </a:p>
          <a:p>
            <a:pPr algn="ctr"/>
            <a:r>
              <a:rPr lang="ar-TN" sz="2800" b="1" dirty="0">
                <a:solidFill>
                  <a:srgbClr val="006600"/>
                </a:solidFill>
              </a:rPr>
              <a:t> بين المنتجين ، الموزعين و المستشهرين</a:t>
            </a:r>
            <a:endParaRPr lang="fr-FR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288412"/>
              </p:ext>
            </p:extLst>
          </p:nvPr>
        </p:nvGraphicFramePr>
        <p:xfrm>
          <a:off x="1219200" y="1038759"/>
          <a:ext cx="5556623" cy="543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07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723" y="2812846"/>
            <a:ext cx="3096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62B1FB"/>
                </a:solidFill>
                <a:latin typeface="Arial"/>
                <a:cs typeface="Arial"/>
              </a:rPr>
              <a:t>SOMMAIRE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0" y="762000"/>
            <a:ext cx="50225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b="0" dirty="0">
                <a:solidFill>
                  <a:srgbClr val="FFFFFF"/>
                </a:solidFill>
                <a:latin typeface="+mn-lt"/>
              </a:rPr>
              <a:t>Fiche Technique</a:t>
            </a:r>
            <a:endParaRPr sz="2000" dirty="0">
              <a:latin typeface="+mn-lt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858000" y="1320938"/>
            <a:ext cx="502255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dirty="0">
                <a:solidFill>
                  <a:srgbClr val="FFFF00"/>
                </a:solidFill>
                <a:latin typeface="+mn-lt"/>
              </a:rPr>
              <a:t>Les plats préférés des Tunisiens </a:t>
            </a:r>
            <a:r>
              <a:rPr lang="fr-FR" sz="2000" b="0" dirty="0">
                <a:solidFill>
                  <a:srgbClr val="FFFFFF"/>
                </a:solidFill>
                <a:latin typeface="+mn-lt"/>
              </a:rPr>
              <a:t>durant le mois de Ramadan</a:t>
            </a:r>
            <a:endParaRPr lang="fr-FR" sz="2000" dirty="0">
              <a:latin typeface="+mn-lt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6853687" y="3458833"/>
            <a:ext cx="502255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dirty="0">
                <a:solidFill>
                  <a:srgbClr val="FFFF00"/>
                </a:solidFill>
                <a:latin typeface="+mn-lt"/>
              </a:rPr>
              <a:t>La Publicité et le Marketing Alimentaire </a:t>
            </a:r>
            <a:r>
              <a:rPr lang="fr-FR" sz="2000" b="0" dirty="0">
                <a:solidFill>
                  <a:srgbClr val="FFFFFF"/>
                </a:solidFill>
                <a:latin typeface="+mn-lt"/>
              </a:rPr>
              <a:t>: </a:t>
            </a:r>
            <a:r>
              <a:rPr lang="fr-FR" sz="2000" b="0" dirty="0">
                <a:solidFill>
                  <a:srgbClr val="FFFF00"/>
                </a:solidFill>
                <a:latin typeface="+mn-lt"/>
              </a:rPr>
              <a:t>Perception &amp; Pouvoir d’influence</a:t>
            </a:r>
            <a:endParaRPr lang="fr-FR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820618" y="4841480"/>
            <a:ext cx="50225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dirty="0">
                <a:solidFill>
                  <a:srgbClr val="FFFF00"/>
                </a:solidFill>
                <a:latin typeface="+mn-lt"/>
              </a:rPr>
              <a:t>Les nouvelles pratiques alimentaires spatialisées </a:t>
            </a:r>
            <a:r>
              <a:rPr lang="fr-FR" sz="2000" b="0" dirty="0">
                <a:solidFill>
                  <a:srgbClr val="FFFFFF"/>
                </a:solidFill>
                <a:latin typeface="+mn-lt"/>
              </a:rPr>
              <a:t>durant le mois de Ramadan</a:t>
            </a:r>
            <a:endParaRPr lang="fr-FR" sz="2000" dirty="0">
              <a:latin typeface="+mn-lt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6820618" y="2383962"/>
            <a:ext cx="50225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2400" dirty="0">
                <a:solidFill>
                  <a:srgbClr val="FFFF00"/>
                </a:solidFill>
                <a:latin typeface="+mn-lt"/>
              </a:rPr>
              <a:t>Attitudes des Tunisiens à l’égard de la Publicité</a:t>
            </a:r>
            <a:endParaRPr lang="fr-FR" sz="2000" dirty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34" y="5863622"/>
            <a:ext cx="1792966" cy="99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7315200" y="1066800"/>
            <a:ext cx="4495800" cy="594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1107996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 السؤال :حسب رأيك الإشهار و التسويق الغذائي في شهر رمضان </a:t>
            </a:r>
            <a:r>
              <a:rPr lang="ar-TN" sz="2400" dirty="0" err="1">
                <a:solidFill>
                  <a:schemeClr val="bg1"/>
                </a:solidFill>
              </a:rPr>
              <a:t>عندو</a:t>
            </a:r>
            <a:r>
              <a:rPr lang="ar-TN" sz="2400" dirty="0">
                <a:solidFill>
                  <a:schemeClr val="bg1"/>
                </a:solidFill>
              </a:rPr>
              <a:t> تأثير على </a:t>
            </a:r>
            <a:br>
              <a:rPr lang="ar-TN" sz="2400" dirty="0">
                <a:solidFill>
                  <a:schemeClr val="bg1"/>
                </a:solidFill>
              </a:rPr>
            </a:br>
            <a:br>
              <a:rPr lang="ar-TN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التقاليد و العادات الأصيلة في الأكل و </a:t>
            </a:r>
            <a:r>
              <a:rPr lang="ar-TN" sz="2400" dirty="0" err="1">
                <a:solidFill>
                  <a:schemeClr val="bg1"/>
                </a:solidFill>
              </a:rPr>
              <a:t>التطييب</a:t>
            </a:r>
            <a:r>
              <a:rPr lang="ar-TN" sz="2400" dirty="0">
                <a:solidFill>
                  <a:schemeClr val="bg1"/>
                </a:solidFill>
              </a:rPr>
              <a:t> متاعنا بصفة عامة ترى و انو 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56" y="5791200"/>
            <a:ext cx="1870873" cy="9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903451"/>
              </p:ext>
            </p:extLst>
          </p:nvPr>
        </p:nvGraphicFramePr>
        <p:xfrm>
          <a:off x="351525" y="2366513"/>
          <a:ext cx="1150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ccolade fermante 12"/>
          <p:cNvSpPr/>
          <p:nvPr/>
        </p:nvSpPr>
        <p:spPr>
          <a:xfrm rot="16200000">
            <a:off x="9139550" y="309250"/>
            <a:ext cx="304800" cy="3801100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10600" y="1224659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006600"/>
                </a:solidFill>
              </a:rPr>
              <a:t>مجموع</a:t>
            </a:r>
            <a:r>
              <a:rPr lang="fr-FR" b="1" dirty="0">
                <a:solidFill>
                  <a:srgbClr val="006600"/>
                </a:solidFill>
              </a:rPr>
              <a:t> </a:t>
            </a:r>
            <a:r>
              <a:rPr lang="fr-FR" b="1" dirty="0" err="1">
                <a:solidFill>
                  <a:srgbClr val="006600"/>
                </a:solidFill>
              </a:rPr>
              <a:t>عندو</a:t>
            </a:r>
            <a:r>
              <a:rPr lang="fr-FR" b="1" dirty="0">
                <a:solidFill>
                  <a:srgbClr val="006600"/>
                </a:solidFill>
              </a:rPr>
              <a:t> </a:t>
            </a:r>
            <a:r>
              <a:rPr lang="fr-FR" b="1" dirty="0" err="1">
                <a:solidFill>
                  <a:srgbClr val="006600"/>
                </a:solidFill>
              </a:rPr>
              <a:t>تأثير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41619" y="153418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6600"/>
                </a:solidFill>
              </a:rPr>
              <a:t>50%</a:t>
            </a:r>
          </a:p>
        </p:txBody>
      </p:sp>
      <p:sp>
        <p:nvSpPr>
          <p:cNvPr id="15" name="Accolade fermante 14"/>
          <p:cNvSpPr/>
          <p:nvPr/>
        </p:nvSpPr>
        <p:spPr>
          <a:xfrm rot="16200000">
            <a:off x="5007430" y="309250"/>
            <a:ext cx="304800" cy="3801100"/>
          </a:xfrm>
          <a:prstGeom prst="rightBrace">
            <a:avLst>
              <a:gd name="adj1" fmla="val 73427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6756" y="134951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مجموع</a:t>
            </a:r>
            <a:r>
              <a:rPr lang="fr-FR" dirty="0"/>
              <a:t> </a:t>
            </a:r>
            <a:r>
              <a:rPr lang="fr-FR" dirty="0" err="1"/>
              <a:t>ما</a:t>
            </a:r>
            <a:r>
              <a:rPr lang="fr-FR" dirty="0"/>
              <a:t> </a:t>
            </a:r>
            <a:r>
              <a:rPr lang="fr-FR" dirty="0" err="1"/>
              <a:t>عندوش</a:t>
            </a:r>
            <a:r>
              <a:rPr lang="fr-FR" dirty="0"/>
              <a:t> </a:t>
            </a:r>
            <a:r>
              <a:rPr lang="fr-FR" dirty="0" err="1"/>
              <a:t>تأثير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876800" y="162651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6600"/>
                </a:solidFill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73048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05459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السؤال : بالنسبة لشقان الفطر فما شكون  يحب يخرج و يشق فطرو في مطعم.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ar-TN" sz="2400" dirty="0">
                <a:solidFill>
                  <a:schemeClr val="bg1"/>
                </a:solidFill>
              </a:rPr>
              <a:t>هل صادفتشي باش شقيت فطرك في مطعم رمضان السنا ؟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791200"/>
            <a:ext cx="1870873" cy="9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709320"/>
              </p:ext>
            </p:extLst>
          </p:nvPr>
        </p:nvGraphicFramePr>
        <p:xfrm>
          <a:off x="152400" y="1295400"/>
          <a:ext cx="6248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970161"/>
              </p:ext>
            </p:extLst>
          </p:nvPr>
        </p:nvGraphicFramePr>
        <p:xfrm>
          <a:off x="7010400" y="914400"/>
          <a:ext cx="4191000" cy="279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266" name="Picture 2" descr="Les meilleures adresses de restaurants pour rompre le jeÍ»ne 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4" y="1450473"/>
            <a:ext cx="5203181" cy="34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23258"/>
              </p:ext>
            </p:extLst>
          </p:nvPr>
        </p:nvGraphicFramePr>
        <p:xfrm>
          <a:off x="6324600" y="4038600"/>
          <a:ext cx="5715000" cy="70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4245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Ech</a:t>
                      </a:r>
                      <a:endParaRPr lang="fr-F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18 à 24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25 à 34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35 à 44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45 à 54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55 à 64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65 ans ou plus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% Oui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fr-FR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16%</a:t>
                      </a:r>
                      <a:endParaRPr lang="fr-FR" sz="1800" b="1" i="0" u="none" strike="noStrike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11%</a:t>
                      </a:r>
                      <a:endParaRPr lang="fr-FR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6%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6%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6%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4%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45366"/>
              </p:ext>
            </p:extLst>
          </p:nvPr>
        </p:nvGraphicFramePr>
        <p:xfrm>
          <a:off x="6324600" y="4939871"/>
          <a:ext cx="5715002" cy="70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245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Ech</a:t>
                      </a:r>
                      <a:endParaRPr lang="fr-F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Sahel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% Oui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fr-FR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6858000" y="3875486"/>
            <a:ext cx="838200" cy="1915713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88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05459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السؤال :  بالنسبة للسحور فما شكون  يحب يخرج و يتسحر البرا يعني خارج المنزل.. هل صادفتشي باش تسحرت البرا رمضان السنا ؟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86" y="5486400"/>
            <a:ext cx="1870873" cy="9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709320"/>
              </p:ext>
            </p:extLst>
          </p:nvPr>
        </p:nvGraphicFramePr>
        <p:xfrm>
          <a:off x="152400" y="1295400"/>
          <a:ext cx="6248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1316"/>
              </p:ext>
            </p:extLst>
          </p:nvPr>
        </p:nvGraphicFramePr>
        <p:xfrm>
          <a:off x="6324600" y="4370684"/>
          <a:ext cx="5715000" cy="67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4245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Ech</a:t>
                      </a:r>
                      <a:endParaRPr lang="fr-F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18 à 24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25 à 34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35 à 44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45 à 54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55 à 64 ans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65 ans ou plus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% Oui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86957"/>
              </p:ext>
            </p:extLst>
          </p:nvPr>
        </p:nvGraphicFramePr>
        <p:xfrm>
          <a:off x="6705600" y="897936"/>
          <a:ext cx="475027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4" y="1600200"/>
            <a:ext cx="5152496" cy="3448574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74937"/>
              </p:ext>
            </p:extLst>
          </p:nvPr>
        </p:nvGraphicFramePr>
        <p:xfrm>
          <a:off x="6248400" y="5562600"/>
          <a:ext cx="3479938" cy="67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245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Ech</a:t>
                      </a:r>
                      <a:endParaRPr lang="fr-F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Milieu Urbain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u="none" strike="noStrike" dirty="0">
                          <a:effectLst/>
                        </a:rPr>
                        <a:t>Milieu Rural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% Oui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à coins arrondis 17"/>
          <p:cNvSpPr/>
          <p:nvPr/>
        </p:nvSpPr>
        <p:spPr>
          <a:xfrm>
            <a:off x="6858000" y="4114800"/>
            <a:ext cx="838200" cy="2325804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13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5046" y="2320531"/>
            <a:ext cx="624776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229" dirty="0">
                <a:solidFill>
                  <a:srgbClr val="62B1FB"/>
                </a:solidFill>
              </a:rPr>
              <a:t>MERCI</a:t>
            </a:r>
            <a:r>
              <a:rPr sz="4400" spc="605" dirty="0">
                <a:solidFill>
                  <a:srgbClr val="62B1FB"/>
                </a:solidFill>
              </a:rPr>
              <a:t> </a:t>
            </a:r>
            <a:r>
              <a:rPr sz="4400" spc="204" dirty="0">
                <a:solidFill>
                  <a:srgbClr val="FFFFFF"/>
                </a:solidFill>
              </a:rPr>
              <a:t>POUR</a:t>
            </a:r>
            <a:r>
              <a:rPr sz="4400" spc="610" dirty="0">
                <a:solidFill>
                  <a:srgbClr val="FFFFFF"/>
                </a:solidFill>
              </a:rPr>
              <a:t> </a:t>
            </a:r>
            <a:r>
              <a:rPr sz="4400" spc="200" dirty="0">
                <a:solidFill>
                  <a:srgbClr val="FFFFFF"/>
                </a:solidFill>
              </a:rPr>
              <a:t>VOTRE </a:t>
            </a:r>
            <a:r>
              <a:rPr sz="4400" spc="245" dirty="0">
                <a:solidFill>
                  <a:srgbClr val="FFFFFF"/>
                </a:solidFill>
              </a:rPr>
              <a:t>ATTENTION</a:t>
            </a:r>
            <a:endParaRPr sz="4400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781983" y="3810000"/>
            <a:ext cx="440857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400" b="1" dirty="0">
                <a:solidFill>
                  <a:schemeClr val="bg1"/>
                </a:solidFill>
              </a:rPr>
              <a:t>Nébil BELAAM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Tel : 71 700 777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800" dirty="0">
                <a:solidFill>
                  <a:schemeClr val="bg1"/>
                </a:solidFill>
              </a:rPr>
              <a:t>Mob : 55 66 77 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800" dirty="0">
                <a:solidFill>
                  <a:schemeClr val="bg1"/>
                </a:solidFill>
                <a:hlinkClick r:id="rId3"/>
              </a:rPr>
              <a:t>emrhod@gnet.tn</a:t>
            </a:r>
            <a:r>
              <a:rPr lang="fr-FR" sz="1800" dirty="0">
                <a:solidFill>
                  <a:schemeClr val="bg1"/>
                </a:solidFill>
              </a:rPr>
              <a:t> / belaam.nebil@gmail.com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0887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 eaLnBrk="1" hangingPunct="1"/>
            <a:r>
              <a:rPr lang="fr-FR" altLang="fr-FR" sz="2800" b="1" dirty="0">
                <a:solidFill>
                  <a:schemeClr val="bg1"/>
                </a:solidFill>
              </a:rPr>
              <a:t>Fiche Technique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461608"/>
              </p:ext>
            </p:extLst>
          </p:nvPr>
        </p:nvGraphicFramePr>
        <p:xfrm>
          <a:off x="509588" y="506413"/>
          <a:ext cx="11412537" cy="623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7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7059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Mode de Recueil</a:t>
                      </a:r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Etude quantitative ad hoc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Entretiens téléphonique en utilisant un questionnaire structuré et pré-testé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Administration des interviews via la méthode CATI (Computer </a:t>
                      </a:r>
                      <a:r>
                        <a:rPr lang="fr-FR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Assisted</a:t>
                      </a:r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Telephone</a:t>
                      </a:r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Interviews)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Durée moyenne du questionnaire : 30 - 35 minutes</a:t>
                      </a:r>
                      <a:endParaRPr lang="fr-FR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36">
                <a:tc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endParaRPr lang="fr-FR" sz="1800" dirty="0"/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Genre : Hommes &amp; Femmes </a:t>
                      </a:r>
                    </a:p>
                    <a:p>
                      <a:pPr lvl="0"/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Intervalle d’âge : 18-65 ans </a:t>
                      </a:r>
                    </a:p>
                    <a:p>
                      <a:pPr lvl="0"/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Catégories socio-professionnelles : Toutes CSP confondues</a:t>
                      </a:r>
                    </a:p>
                    <a:p>
                      <a:pPr lvl="0"/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Couverture géographique : Tout le territoire national (24 gouvernorats) incluant les zones urbaines et rurales.</a:t>
                      </a:r>
                      <a:endParaRPr lang="fr-FR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606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Taille d’échantillon : N = 1000</a:t>
                      </a:r>
                    </a:p>
                    <a:p>
                      <a:pPr lvl="0"/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Marge d’erreur (~3%) </a:t>
                      </a:r>
                    </a:p>
                    <a:p>
                      <a:pPr lvl="0"/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• Echantillonnage :</a:t>
                      </a:r>
                      <a:r>
                        <a:rPr lang="fr-FR" sz="16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Echantillon représentatif de la population tunisienne, sélectionné selon le mode aléatoire</a:t>
                      </a:r>
                      <a:endParaRPr lang="fr-FR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275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</a:t>
                      </a:r>
                      <a:r>
                        <a:rPr lang="fr-FR" sz="16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terrain de l’enquête a été mené durant la période du 25 au 31 Mars 2026</a:t>
                      </a:r>
                    </a:p>
                    <a:p>
                      <a:endParaRPr lang="fr-FR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26" marR="91426" marT="45704" marB="457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6" name="ZoneTexte 1"/>
          <p:cNvSpPr txBox="1">
            <a:spLocks noChangeArrowheads="1"/>
          </p:cNvSpPr>
          <p:nvPr/>
        </p:nvSpPr>
        <p:spPr bwMode="auto">
          <a:xfrm>
            <a:off x="668108" y="4913842"/>
            <a:ext cx="1967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1" dirty="0">
                <a:latin typeface="Arial" panose="020B0604020202020204" pitchFamily="34" charset="0"/>
              </a:rPr>
              <a:t>Echantillonnage</a:t>
            </a:r>
          </a:p>
        </p:txBody>
      </p:sp>
      <p:sp>
        <p:nvSpPr>
          <p:cNvPr id="6168" name="ZoneTexte 15"/>
          <p:cNvSpPr txBox="1">
            <a:spLocks noChangeArrowheads="1"/>
          </p:cNvSpPr>
          <p:nvPr/>
        </p:nvSpPr>
        <p:spPr bwMode="auto">
          <a:xfrm>
            <a:off x="780181" y="6249988"/>
            <a:ext cx="162416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fr-FR" sz="1800" b="1" dirty="0"/>
              <a:t>Date de terrain</a:t>
            </a:r>
          </a:p>
        </p:txBody>
      </p:sp>
      <p:pic>
        <p:nvPicPr>
          <p:cNvPr id="61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91" y="6067753"/>
            <a:ext cx="1273175" cy="70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8" descr="Enquête mobile - NBA Conseil - Cabinet d'études marketing et d'opin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819150"/>
            <a:ext cx="9080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1300270" y="3436977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1800" b="1" dirty="0">
                <a:latin typeface="Arial" panose="020B0604020202020204" pitchFamily="34" charset="0"/>
              </a:rPr>
              <a:t>Cible</a:t>
            </a:r>
          </a:p>
        </p:txBody>
      </p:sp>
      <p:pic>
        <p:nvPicPr>
          <p:cNvPr id="13" name="Picture 2" descr="Image associÃ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4121958"/>
            <a:ext cx="100488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SVG &gt; cible tir à l'arc Jeux olympiques visée - Image et icône SVG  gratuite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8" descr="SVG &gt; cible tir à l'arc Jeux olympiques visée - Image et icône SVG  gratuite. | SVG Sil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202" name="Picture 10" descr="Comment identifier sa clientèle cible ?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7872"/>
          <a:stretch/>
        </p:blipFill>
        <p:spPr bwMode="auto">
          <a:xfrm>
            <a:off x="961231" y="2398404"/>
            <a:ext cx="1423988" cy="8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Ã©sultat de recherche d'images pour &quot;date calendrier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4" y="5427663"/>
            <a:ext cx="1314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3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05459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36933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السؤال : انت شخصيا، إلى أي مدى العادات الإستهلاكية متاعك تتغير في شهر رمضان؟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06" y="5867400"/>
            <a:ext cx="1870873" cy="9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768827"/>
              </p:ext>
            </p:extLst>
          </p:nvPr>
        </p:nvGraphicFramePr>
        <p:xfrm>
          <a:off x="838200" y="2286000"/>
          <a:ext cx="1097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Accolade fermante 27"/>
          <p:cNvSpPr/>
          <p:nvPr/>
        </p:nvSpPr>
        <p:spPr>
          <a:xfrm rot="16200000">
            <a:off x="4591050" y="-1351705"/>
            <a:ext cx="304800" cy="7505700"/>
          </a:xfrm>
          <a:prstGeom prst="rightBrac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2111" y="711809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err="1">
                <a:solidFill>
                  <a:srgbClr val="006600"/>
                </a:solidFill>
              </a:rPr>
              <a:t>مجموع</a:t>
            </a:r>
            <a:r>
              <a:rPr lang="fr-FR" sz="3600" b="1" dirty="0">
                <a:solidFill>
                  <a:srgbClr val="006600"/>
                </a:solidFill>
              </a:rPr>
              <a:t> </a:t>
            </a:r>
            <a:r>
              <a:rPr lang="fr-FR" sz="3600" b="1" dirty="0" err="1">
                <a:solidFill>
                  <a:srgbClr val="006600"/>
                </a:solidFill>
              </a:rPr>
              <a:t>تتغير</a:t>
            </a:r>
            <a:endParaRPr lang="fr-FR" sz="3600" b="1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46180" y="1417190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6600"/>
                </a:solidFill>
              </a:rPr>
              <a:t>72%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05459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22586"/>
            <a:ext cx="12192000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السؤال : بخلاف الشربة، البريك و السلايط بكل أنواعها، كي تفكر في العشاء وقت شقان الفطر في رمضان، تنجمشي تقلي شنوا الطبق الرئيسي المفضل عندك ؟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74" y="6247288"/>
            <a:ext cx="1197401" cy="6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2" y="840743"/>
            <a:ext cx="5226005" cy="35814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75" y="4247945"/>
            <a:ext cx="1728619" cy="11255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156" y="4212102"/>
            <a:ext cx="1685820" cy="11614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6" y="4221323"/>
            <a:ext cx="1789039" cy="11521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73204" y="4622824"/>
            <a:ext cx="22381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0" b="1" dirty="0">
                <a:solidFill>
                  <a:srgbClr val="006600"/>
                </a:solidFill>
              </a:rPr>
              <a:t>33%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64161" y="3315501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6600"/>
                </a:solidFill>
              </a:rPr>
              <a:t>22%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92770" y="5535527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5%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22178" y="549968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4%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27376" y="553552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7%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>
          <a:xfrm>
            <a:off x="7137216" y="1167050"/>
            <a:ext cx="4261070" cy="2183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1541" y="5641113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3200" b="1"/>
              <a:t>كسكسي</a:t>
            </a:r>
            <a:endParaRPr lang="fr-FR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001436" y="3429858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مقرونة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866833" y="5933500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روز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6652301" y="6064874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/>
              <a:t>جلبانة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10882454" y="6078399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لازانيا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10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05459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-1" y="22586"/>
            <a:ext cx="12088677" cy="36933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ar-TN" sz="2400" dirty="0">
                <a:solidFill>
                  <a:schemeClr val="bg1"/>
                </a:solidFill>
              </a:rPr>
              <a:t>السؤال : من بين أنواع الشربة و الجاري اللي باش انسميهملك، شنوة أكثر نوع تطيبوه في رمضان؟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79" y="6265894"/>
            <a:ext cx="1147157" cy="5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73204" y="4622824"/>
            <a:ext cx="22381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0" b="1" dirty="0">
                <a:solidFill>
                  <a:srgbClr val="006600"/>
                </a:solidFill>
              </a:rPr>
              <a:t>76%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10600" y="3492926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6600"/>
                </a:solidFill>
              </a:rPr>
              <a:t>14%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13120" y="5842746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7%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3" y="883468"/>
            <a:ext cx="5058573" cy="3485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3980" r="3818" b="4478"/>
          <a:stretch/>
        </p:blipFill>
        <p:spPr>
          <a:xfrm>
            <a:off x="149227" y="711809"/>
            <a:ext cx="1828801" cy="1752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8650"/>
          <a:stretch/>
        </p:blipFill>
        <p:spPr>
          <a:xfrm>
            <a:off x="7463717" y="990600"/>
            <a:ext cx="3209925" cy="2590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95" y="4419600"/>
            <a:ext cx="1552825" cy="14231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540365"/>
            <a:ext cx="1650043" cy="118161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13" y="4622824"/>
            <a:ext cx="1625364" cy="120985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536121" y="5832682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1%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17206" y="5847177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2%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49801" y="638079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حسو</a:t>
            </a:r>
            <a:r>
              <a:rPr lang="fr-FR" dirty="0"/>
              <a:t> </a:t>
            </a:r>
            <a:r>
              <a:rPr lang="fr-FR" dirty="0" err="1"/>
              <a:t>كعابر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0406277" y="6382951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شربة</a:t>
            </a:r>
            <a:r>
              <a:rPr lang="fr-FR" dirty="0"/>
              <a:t> </a:t>
            </a:r>
            <a:r>
              <a:rPr lang="fr-FR" dirty="0" err="1"/>
              <a:t>زعرة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7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05459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22586"/>
            <a:ext cx="12192000" cy="36933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السؤال : </a:t>
            </a:r>
            <a:r>
              <a:rPr lang="ar-TN" sz="2400" dirty="0" err="1">
                <a:solidFill>
                  <a:schemeClr val="bg1"/>
                </a:solidFill>
              </a:rPr>
              <a:t>شنوما</a:t>
            </a:r>
            <a:r>
              <a:rPr lang="ar-TN" sz="2400" dirty="0">
                <a:solidFill>
                  <a:schemeClr val="bg1"/>
                </a:solidFill>
              </a:rPr>
              <a:t> أنواع المشروبات اللي تشربوها في غالب الأحيان و قت شقان الفطر؟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6276" y="4939866"/>
            <a:ext cx="22381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0" b="1" dirty="0">
                <a:solidFill>
                  <a:srgbClr val="006600"/>
                </a:solidFill>
              </a:rPr>
              <a:t>32%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03215" y="2955068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6600"/>
                </a:solidFill>
              </a:rPr>
              <a:t>20%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07007" y="6135134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18%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01400" y="6202149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4%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48987" y="1388877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25%</a:t>
            </a:r>
          </a:p>
        </p:txBody>
      </p:sp>
      <p:sp>
        <p:nvSpPr>
          <p:cNvPr id="2" name="AutoShape 2" descr="Boissons gazeuses (soda, cola) - Index glycémique, Charge glycémique,  Valeur nutritionne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Boissons gazeuses (soda, cola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"/>
          <a:stretch/>
        </p:blipFill>
        <p:spPr>
          <a:xfrm>
            <a:off x="1944936" y="860031"/>
            <a:ext cx="2591254" cy="36365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90468" y="4496602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مشروبات</a:t>
            </a:r>
            <a:r>
              <a:rPr lang="fr-FR" sz="2400" b="1" dirty="0"/>
              <a:t> </a:t>
            </a:r>
            <a:r>
              <a:rPr lang="fr-FR" sz="2400" b="1" dirty="0" err="1"/>
              <a:t>غازية</a:t>
            </a:r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9067777" y="2563584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b="1" dirty="0" err="1"/>
              <a:t>اللبن</a:t>
            </a:r>
            <a:r>
              <a:rPr lang="fr-FR" sz="2000" b="1" dirty="0"/>
              <a:t> و </a:t>
            </a:r>
            <a:r>
              <a:rPr lang="fr-FR" sz="2000" b="1" dirty="0" err="1"/>
              <a:t>الا</a:t>
            </a:r>
            <a:r>
              <a:rPr lang="fr-FR" sz="2000" b="1" dirty="0"/>
              <a:t> </a:t>
            </a:r>
            <a:r>
              <a:rPr lang="fr-FR" sz="2000" b="1" dirty="0" err="1"/>
              <a:t>الرايب</a:t>
            </a:r>
            <a:endParaRPr lang="fr-FR" sz="2000" b="1" dirty="0"/>
          </a:p>
        </p:txBody>
      </p:sp>
      <p:pic>
        <p:nvPicPr>
          <p:cNvPr id="1030" name="Picture 6" descr="طريقة عمل اللبن الراي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77" y="2485033"/>
            <a:ext cx="2681237" cy="17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" descr="La citronnade : Boisson rafraîchissante préférée des Tunisie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72" y="563280"/>
            <a:ext cx="2765095" cy="18466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244975" y="913050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dirty="0" err="1"/>
              <a:t>عصير</a:t>
            </a:r>
            <a:r>
              <a:rPr lang="fr-FR" dirty="0"/>
              <a:t> </a:t>
            </a:r>
            <a:r>
              <a:rPr lang="fr-FR" dirty="0" err="1"/>
              <a:t>قارص</a:t>
            </a:r>
            <a:r>
              <a:rPr lang="fr-FR" dirty="0"/>
              <a:t> citronnade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36" y="4564573"/>
            <a:ext cx="1901964" cy="157056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03" y="4581582"/>
            <a:ext cx="2164038" cy="152954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824792"/>
            <a:ext cx="1266825" cy="22669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220200" y="6173652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6600"/>
                </a:solidFill>
              </a:rPr>
              <a:t>17%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994490" y="3335469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بسيسة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558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/>
          <p:cNvSpPr/>
          <p:nvPr/>
        </p:nvSpPr>
        <p:spPr>
          <a:xfrm rot="5400000">
            <a:off x="8704876" y="1864231"/>
            <a:ext cx="737793" cy="60588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object 4"/>
          <p:cNvGrpSpPr/>
          <p:nvPr/>
        </p:nvGrpSpPr>
        <p:grpSpPr>
          <a:xfrm>
            <a:off x="76200" y="717502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-1" y="22586"/>
            <a:ext cx="12088677" cy="369332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ar-TN" sz="2400" dirty="0">
                <a:solidFill>
                  <a:schemeClr val="bg1"/>
                </a:solidFill>
              </a:rPr>
              <a:t>السؤال : من بين المنتوجات الي يكثر استهلاكها في رمضان : البريك يا لندرا </a:t>
            </a:r>
            <a:r>
              <a:rPr lang="ar-TN" sz="2400" dirty="0" err="1">
                <a:solidFill>
                  <a:schemeClr val="bg1"/>
                </a:solidFill>
              </a:rPr>
              <a:t>قداش</a:t>
            </a:r>
            <a:r>
              <a:rPr lang="ar-TN" sz="2400" dirty="0">
                <a:solidFill>
                  <a:schemeClr val="bg1"/>
                </a:solidFill>
              </a:rPr>
              <a:t> من مرة </a:t>
            </a:r>
            <a:r>
              <a:rPr lang="ar-TN" sz="2400" dirty="0" err="1">
                <a:solidFill>
                  <a:schemeClr val="bg1"/>
                </a:solidFill>
              </a:rPr>
              <a:t>تاكل</a:t>
            </a:r>
            <a:r>
              <a:rPr lang="ar-TN" sz="2400" dirty="0">
                <a:solidFill>
                  <a:schemeClr val="bg1"/>
                </a:solidFill>
              </a:rPr>
              <a:t> البريك في  الأسبوع؟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48" y="5943600"/>
            <a:ext cx="17928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437324"/>
              </p:ext>
            </p:extLst>
          </p:nvPr>
        </p:nvGraphicFramePr>
        <p:xfrm>
          <a:off x="6324600" y="914400"/>
          <a:ext cx="5562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4" y="1143001"/>
            <a:ext cx="4799804" cy="42305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6048" y="5591352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تونسي على ثنين ياكل بريكة كل يوم 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07678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705459"/>
            <a:ext cx="6102350" cy="6183630"/>
            <a:chOff x="0" y="674687"/>
            <a:chExt cx="6102350" cy="6183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27462"/>
              <a:ext cx="2173204" cy="30305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5432856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5432856" y="5495925"/>
                  </a:lnTo>
                  <a:lnTo>
                    <a:pt x="543285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45" y="681037"/>
              <a:ext cx="5433060" cy="5495925"/>
            </a:xfrm>
            <a:custGeom>
              <a:avLst/>
              <a:gdLst/>
              <a:ahLst/>
              <a:cxnLst/>
              <a:rect l="l" t="t" r="r" b="b"/>
              <a:pathLst>
                <a:path w="5433060" h="5495925">
                  <a:moveTo>
                    <a:pt x="0" y="0"/>
                  </a:moveTo>
                  <a:lnTo>
                    <a:pt x="5432856" y="0"/>
                  </a:lnTo>
                  <a:lnTo>
                    <a:pt x="5432856" y="5495925"/>
                  </a:lnTo>
                  <a:lnTo>
                    <a:pt x="0" y="54959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252" y="22586"/>
            <a:ext cx="12174747" cy="73866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ar-TN" sz="2400" dirty="0">
                <a:solidFill>
                  <a:schemeClr val="bg1"/>
                </a:solidFill>
              </a:rPr>
              <a:t>   السؤال : في كل شهر رمضان ثما أطباق معينة يطيبوها التوانسة. نحب نسألك يا لندرا ثماش نوع جديد من الماكلة اكتشفتوه نتوما عام السنا ؟ 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98" y="5881777"/>
            <a:ext cx="1870873" cy="9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056751"/>
              </p:ext>
            </p:extLst>
          </p:nvPr>
        </p:nvGraphicFramePr>
        <p:xfrm>
          <a:off x="152400" y="1295400"/>
          <a:ext cx="6248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329421"/>
            <a:ext cx="2043113" cy="25523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35" y="914400"/>
            <a:ext cx="4065573" cy="220265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82356"/>
            <a:ext cx="2525264" cy="1865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50606" y="1274099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لازانيا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777372" y="47244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خبزة</a:t>
            </a:r>
            <a:r>
              <a:rPr lang="fr-FR" dirty="0"/>
              <a:t>  </a:t>
            </a:r>
            <a:r>
              <a:rPr lang="fr-FR" dirty="0" err="1"/>
              <a:t>محشية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0287000" y="5956479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خبزة</a:t>
            </a:r>
            <a:r>
              <a:rPr lang="fr-FR" dirty="0"/>
              <a:t> </a:t>
            </a:r>
            <a:r>
              <a:rPr lang="fr-FR" dirty="0" err="1"/>
              <a:t>تورتيلا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20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1343</Words>
  <Application>Microsoft Office PowerPoint</Application>
  <PresentationFormat>Grand écran</PresentationFormat>
  <Paragraphs>266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Les habitudes alimentaires des Tunisiens durant le mois de ramadan entre l’héritage culturel et l’influence publicitaire  Nébil BELAAM.</vt:lpstr>
      <vt:lpstr>Fiche Technique</vt:lpstr>
      <vt:lpstr>Fiche Technique</vt:lpstr>
      <vt:lpstr> السؤال : انت شخصيا، إلى أي مدى العادات الإستهلاكية متاعك تتغير في شهر رمضان؟ </vt:lpstr>
      <vt:lpstr>السؤال : بخلاف الشربة، البريك و السلايط بكل أنواعها، كي تفكر في العشاء وقت شقان الفطر في رمضان، تنجمشي تقلي شنوا الطبق الرئيسي المفضل عندك ؟</vt:lpstr>
      <vt:lpstr> السؤال : من بين أنواع الشربة و الجاري اللي باش انسميهملك، شنوة أكثر نوع تطيبوه في رمضان؟</vt:lpstr>
      <vt:lpstr>السؤال : شنوما أنواع المشروبات اللي تشربوها في غالب الأحيان و قت شقان الفطر؟</vt:lpstr>
      <vt:lpstr> السؤال : من بين المنتوجات الي يكثر استهلاكها في رمضان : البريك يا لندرا قداش من مرة تاكل البريك في  الأسبوع؟ </vt:lpstr>
      <vt:lpstr>   السؤال : في كل شهر رمضان ثما أطباق معينة يطيبوها التوانسة. نحب نسألك يا لندرا ثماش نوع جديد من الماكلة اكتشفتوه نتوما عام السنا ؟  </vt:lpstr>
      <vt:lpstr>السؤال :  السؤال : باش نقترح عليك سلم من 0 الى 10 و انت باش تحددلي درجة اهتمامك بالإشهار في رمضان     مع العلم و انو 0 يعني انك موش مهتم بالكل و 10 يعني مهتم برشا </vt:lpstr>
      <vt:lpstr>السؤال :  السؤال : باش نقترح عليك سلم من 0 الى 10 و انت باش تحددلي درجة اهتمامك بالإشهار في رمضان     مع العلم و انو 0 يعني انك موش مهتم بالكل و 10 يعني مهتم برشا </vt:lpstr>
      <vt:lpstr>    السؤال :انت شخصيا ترى و انوا الإشهار في رمضان يأثر على قراراتك لشراء أو إستهلاك منتوجات معينة؟ </vt:lpstr>
      <vt:lpstr>    السؤال :انت شخصيا ترى و انوا الإشهار في رمضان يأثر على قراراتك لشراء أو إستهلاك منتوجات معينة؟ </vt:lpstr>
      <vt:lpstr>     السؤال : انت بالذات ، و في رمضان السنا، صادفتشي انك شريت منتوج غذائي على خاطر شفتو  في اشهار معين ؟</vt:lpstr>
      <vt:lpstr>    السؤال :إنطباعات و أراء المستهلكين حول الإشهار للمنتوجات الغذائية كثيرة و متنوعة. باش نسميلك بعض من العبارات قالوها مستهلكين كيفك، و انت باش تقلي يا لندرا : موافق برشا....</vt:lpstr>
      <vt:lpstr>    السؤال :إنطباعات و أراء المستهلكين حول الإشهار للمنتوجات الغذائية كثيرة و متنوعة. باش نسميلك بعض من العبارات قالوها مستهلكين كيفك، و انت باش تقلي يا لندرا : موافق برشا....</vt:lpstr>
      <vt:lpstr>    السؤال :إنطباعات و أراء المستهلكين حول الإشهار للمنتوجات الغذائية كثيرة و متنوعة. باش نسميلك بعض من العبارات قالوها مستهلكين كيفك، و انت باش تقلي يا لندرا : موافق برشا....</vt:lpstr>
      <vt:lpstr>    السؤال :إنطباعات و أراء المستهلكين حول الإشهار للمنتوجات الغذائية كثيرة و متنوعة. باش نسميلك بعض من العبارات قالوها مستهلكين كيفك، و انت باش تقلي يا لندرا : موافق برشا....</vt:lpstr>
      <vt:lpstr>    السؤال :إنطباعات و أراء المستهلكين حول الإشهار للمنتوجات الغذائية كثيرة و متنوعة. باش نسميلك بعض من العبارات قالوها مستهلكين كيفك، و انت باش تقلي يا لندرا : موافق برشا....</vt:lpstr>
      <vt:lpstr>    السؤال :حسب رأيك الإشهار و التسويق الغذائي في شهر رمضان عندو تأثير على   التقاليد و العادات الأصيلة في الأكل و التطييب متاعنا بصفة عامة ترى و انو :</vt:lpstr>
      <vt:lpstr>   السؤال : بالنسبة لشقان الفطر فما شكون  يحب يخرج و يشق فطرو في مطعم.  هل صادفتشي باش شقيت فطرك في مطعم رمضان السنا ؟</vt:lpstr>
      <vt:lpstr>   السؤال :  بالنسبة للسحور فما شكون  يحب يخرج و يتسحر البرا يعني خارج المنزل.. هل صادفتشي باش تسحرت البرا رمضان السنا ؟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habitudes alimentaires des tunisiens durant le mois de ramadan entre l’héritage culturel et l’influence publicitaire  Nébil BELAAM.</dc:title>
  <dc:creator>DELL</dc:creator>
  <cp:lastModifiedBy>houssem arbi</cp:lastModifiedBy>
  <cp:revision>123</cp:revision>
  <dcterms:created xsi:type="dcterms:W3CDTF">2026-03-19T11:48:34Z</dcterms:created>
  <dcterms:modified xsi:type="dcterms:W3CDTF">2026-04-20T01:28:35Z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LastSaved">
    <vt:filetime>2026-03-19T00:00:00Z</vt:filetime>
  </property>
  <property fmtid="{D5CDD505-2E9C-101B-9397-08002B2CF9AE}" pid="4" name="Producer">
    <vt:lpwstr>3-Heights(TM) PDF Security Shell 4.8.25.2 (http://www.pdf-tools.com)</vt:lpwstr>
  </property>
</Properties>
</file>